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320" r:id="rId2"/>
    <p:sldId id="372" r:id="rId3"/>
    <p:sldId id="321" r:id="rId4"/>
    <p:sldId id="322" r:id="rId5"/>
    <p:sldId id="323" r:id="rId6"/>
    <p:sldId id="324" r:id="rId7"/>
    <p:sldId id="325" r:id="rId8"/>
    <p:sldId id="326" r:id="rId9"/>
    <p:sldId id="327" r:id="rId10"/>
    <p:sldId id="328" r:id="rId11"/>
    <p:sldId id="329" r:id="rId12"/>
    <p:sldId id="330" r:id="rId13"/>
    <p:sldId id="333" r:id="rId14"/>
    <p:sldId id="334" r:id="rId15"/>
    <p:sldId id="335" r:id="rId16"/>
    <p:sldId id="331" r:id="rId17"/>
    <p:sldId id="336" r:id="rId18"/>
    <p:sldId id="337" r:id="rId19"/>
    <p:sldId id="338" r:id="rId20"/>
    <p:sldId id="376" r:id="rId21"/>
    <p:sldId id="339" r:id="rId22"/>
    <p:sldId id="377" r:id="rId23"/>
    <p:sldId id="340" r:id="rId24"/>
    <p:sldId id="378" r:id="rId25"/>
    <p:sldId id="341" r:id="rId26"/>
    <p:sldId id="344" r:id="rId27"/>
    <p:sldId id="342" r:id="rId28"/>
    <p:sldId id="343" r:id="rId29"/>
    <p:sldId id="345" r:id="rId30"/>
    <p:sldId id="373" r:id="rId31"/>
    <p:sldId id="347" r:id="rId32"/>
    <p:sldId id="379" r:id="rId33"/>
    <p:sldId id="348" r:id="rId34"/>
    <p:sldId id="349" r:id="rId35"/>
    <p:sldId id="374" r:id="rId36"/>
    <p:sldId id="351" r:id="rId37"/>
    <p:sldId id="380" r:id="rId38"/>
    <p:sldId id="352" r:id="rId39"/>
    <p:sldId id="381" r:id="rId40"/>
    <p:sldId id="353" r:id="rId41"/>
    <p:sldId id="354" r:id="rId42"/>
    <p:sldId id="355" r:id="rId43"/>
    <p:sldId id="356" r:id="rId44"/>
    <p:sldId id="357" r:id="rId45"/>
    <p:sldId id="358" r:id="rId46"/>
    <p:sldId id="359" r:id="rId47"/>
    <p:sldId id="360" r:id="rId48"/>
    <p:sldId id="361" r:id="rId49"/>
    <p:sldId id="375" r:id="rId50"/>
    <p:sldId id="363" r:id="rId51"/>
    <p:sldId id="382" r:id="rId52"/>
    <p:sldId id="364" r:id="rId53"/>
    <p:sldId id="383" r:id="rId54"/>
    <p:sldId id="365" r:id="rId55"/>
    <p:sldId id="384" r:id="rId56"/>
    <p:sldId id="366" r:id="rId57"/>
    <p:sldId id="385" r:id="rId58"/>
    <p:sldId id="367" r:id="rId59"/>
    <p:sldId id="368" r:id="rId60"/>
    <p:sldId id="369" r:id="rId61"/>
    <p:sldId id="371" r:id="rId62"/>
    <p:sldId id="370"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zegledi" initials="LC" lastIdx="7" clrIdx="0"/>
  <p:cmAuthor id="1" name="bbeske" initials="b" lastIdx="6" clrIdx="1"/>
  <p:cmAuthor id="2" name="Liz" initials="L"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302"/>
    <a:srgbClr val="3F3F39"/>
    <a:srgbClr val="2B9650"/>
    <a:srgbClr val="23593E"/>
    <a:srgbClr val="416795"/>
    <a:srgbClr val="23A3AD"/>
    <a:srgbClr val="CC9123"/>
    <a:srgbClr val="3B5875"/>
    <a:srgbClr val="7EB9F2"/>
    <a:srgbClr val="3B5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76560" autoAdjust="0"/>
  </p:normalViewPr>
  <p:slideViewPr>
    <p:cSldViewPr snapToGrid="0" snapToObjects="1">
      <p:cViewPr varScale="1">
        <p:scale>
          <a:sx n="52" d="100"/>
          <a:sy n="52" d="100"/>
        </p:scale>
        <p:origin x="1260" y="66"/>
      </p:cViewPr>
      <p:guideLst>
        <p:guide orient="horz" pos="3969"/>
        <p:guide orient="horz" pos="3006"/>
        <p:guide orient="horz" pos="3486"/>
        <p:guide pos="19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87B95-E704-4EEB-8AE6-AE608F874E0E}" type="datetimeFigureOut">
              <a:rPr lang="en-US" smtClean="0"/>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5C082-40A7-45A6-81A5-444D449F592B}" type="slidenum">
              <a:rPr lang="en-US" smtClean="0"/>
              <a:t>‹#›</a:t>
            </a:fld>
            <a:endParaRPr lang="en-US"/>
          </a:p>
        </p:txBody>
      </p:sp>
    </p:spTree>
    <p:extLst>
      <p:ext uri="{BB962C8B-B14F-4D97-AF65-F5344CB8AC3E}">
        <p14:creationId xmlns:p14="http://schemas.microsoft.com/office/powerpoint/2010/main" val="112696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This module was last updated on February 2016.</a:t>
            </a:r>
            <a:endParaRPr lang="en-US" dirty="0">
              <a:solidFill>
                <a:srgbClr val="FF0000"/>
              </a:solidFill>
            </a:endParaRPr>
          </a:p>
          <a:p>
            <a:pPr marL="171450" indent="-171450">
              <a:buFont typeface="Arial" panose="020B0604020202020204" pitchFamily="34" charset="0"/>
              <a:buChar char="•"/>
            </a:pPr>
            <a:endParaRPr lang="en-US" dirty="0">
              <a:solidFill>
                <a:srgbClr val="FF0000"/>
              </a:solidFill>
            </a:endParaRPr>
          </a:p>
          <a:p>
            <a:pPr marL="171450" indent="-171450">
              <a:buFont typeface="Arial" panose="020B0604020202020204" pitchFamily="34" charset="0"/>
              <a:buChar char="•"/>
            </a:pPr>
            <a:r>
              <a:rPr lang="en-US" dirty="0">
                <a:solidFill>
                  <a:srgbClr val="FF0000"/>
                </a:solidFill>
              </a:rPr>
              <a:t>This Professional Development</a:t>
            </a:r>
            <a:r>
              <a:rPr lang="en-US" baseline="0" dirty="0">
                <a:solidFill>
                  <a:srgbClr val="FF0000"/>
                </a:solidFill>
              </a:rPr>
              <a:t> Module </a:t>
            </a:r>
            <a:r>
              <a:rPr lang="en-US" dirty="0"/>
              <a:t>provides a </a:t>
            </a:r>
            <a:r>
              <a:rPr lang="en-US" baseline="0" dirty="0"/>
              <a:t>deep look into the Publishers’ Criteria for Common Core State Standards for Mathematics to help us understand the expectations and promises of the Common Core.</a:t>
            </a:r>
            <a:endParaRPr lang="en-US" dirty="0"/>
          </a:p>
        </p:txBody>
      </p:sp>
      <p:sp>
        <p:nvSpPr>
          <p:cNvPr id="4" name="Slide Number Placeholder 3"/>
          <p:cNvSpPr>
            <a:spLocks noGrp="1"/>
          </p:cNvSpPr>
          <p:nvPr>
            <p:ph type="sldNum" sz="quarter" idx="10"/>
          </p:nvPr>
        </p:nvSpPr>
        <p:spPr/>
        <p:txBody>
          <a:bodyPr/>
          <a:lstStyle/>
          <a:p>
            <a:fld id="{8A283EE8-DE77-4484-BADD-793DCBBEADE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As mentioned before, the most important shift for mathematics, focus, undoubtedly leads to the most important criteria – the criteria of focus.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indent="-171450">
              <a:buFont typeface="Arial" panose="020B0604020202020204" pitchFamily="34" charset="0"/>
              <a:buChar char="•"/>
            </a:pPr>
            <a:r>
              <a:rPr lang="en-US" baseline="0" dirty="0"/>
              <a:t>For K-8 we see there are 3 criteria that specifically address focus.  Focus on Major Work, Focus in Early Grades and Focus and Coherence through Supporting Work.  </a:t>
            </a:r>
          </a:p>
          <a:p>
            <a:pPr marL="171450" indent="-171450">
              <a:buFont typeface="Arial" panose="020B0604020202020204" pitchFamily="34" charset="0"/>
              <a:buChar cha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{Read slide.}  </a:t>
            </a:r>
          </a:p>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imperative that materials focus on the Major Work, that they are focused in the early grades and that supporting content – enhances the Major Work of the grade rather than distract from it.  Without focusing on the Major Work of the grade, the depth of learning that needs to happen will never be actualized. In K-8, without focus in the early grades (getting away from doing a little bit of everything every year), rigor will be compromised and without supporting work supporting the Major Work, coherence doesn’t exist.  Districts know that demanding focused materials is non-negotiable.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Let’s talk a little more about the K-8 criteria for focus.</a:t>
            </a:r>
          </a:p>
          <a:p>
            <a:endParaRPr lang="en-US" baseline="0"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10</a:t>
            </a:fld>
            <a:endParaRPr lang="en-US" dirty="0"/>
          </a:p>
        </p:txBody>
      </p:sp>
    </p:spTree>
    <p:extLst>
      <p:ext uri="{BB962C8B-B14F-4D97-AF65-F5344CB8AC3E}">
        <p14:creationId xmlns:p14="http://schemas.microsoft.com/office/powerpoint/2010/main" val="234456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For K-8, in any single grade, students using the materials as designed spend the large majority of their time on the Major Work of each grade.  This large majority of time ranges from 65-85% with grades K-2 nearer to the upper range of 85%.  You can find the Major Work for grades K-8 at achievethecore.org/focus. </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11</a:t>
            </a:fld>
            <a:endParaRPr lang="en-US" dirty="0"/>
          </a:p>
        </p:txBody>
      </p:sp>
    </p:spTree>
    <p:extLst>
      <p:ext uri="{BB962C8B-B14F-4D97-AF65-F5344CB8AC3E}">
        <p14:creationId xmlns:p14="http://schemas.microsoft.com/office/powerpoint/2010/main" val="216744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It’s important</a:t>
            </a:r>
            <a:r>
              <a:rPr lang="en-US" baseline="0" dirty="0"/>
              <a:t> to know that an important subset of the Major Work of the grade is the progression that leads toward middle-school algebra. Materials should give especially careful treatment to these clusters and their interconnections. This document can be found in the Publishers’ Criteria as well as on the backside of each Focus by Grade Level document (K – 8). </a:t>
            </a:r>
            <a:endParaRPr lang="en-US" dirty="0"/>
          </a:p>
        </p:txBody>
      </p:sp>
      <p:sp>
        <p:nvSpPr>
          <p:cNvPr id="4" name="Slide Number Placeholder 3"/>
          <p:cNvSpPr>
            <a:spLocks noGrp="1"/>
          </p:cNvSpPr>
          <p:nvPr>
            <p:ph type="sldNum" sz="quarter" idx="10"/>
          </p:nvPr>
        </p:nvSpPr>
        <p:spPr/>
        <p:txBody>
          <a:bodyPr/>
          <a:lstStyle/>
          <a:p>
            <a:fld id="{0631DD7B-7359-4D3A-9DB4-B12399EF66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2</a:t>
            </a:r>
            <a:r>
              <a:rPr lang="en-US" sz="1200" kern="1200" baseline="30000" dirty="0">
                <a:solidFill>
                  <a:schemeClr val="tx1"/>
                </a:solidFill>
                <a:latin typeface="+mn-lt"/>
                <a:ea typeface="+mn-ea"/>
                <a:cs typeface="+mn-cs"/>
              </a:rPr>
              <a:t>nd</a:t>
            </a:r>
            <a:r>
              <a:rPr lang="en-US" sz="1200" kern="1200" baseline="0" dirty="0">
                <a:solidFill>
                  <a:schemeClr val="tx1"/>
                </a:solidFill>
                <a:latin typeface="+mn-lt"/>
                <a:ea typeface="+mn-ea"/>
                <a:cs typeface="+mn-cs"/>
              </a:rPr>
              <a:t> criterion for K-8 for focus is Focus in Early Grades.  </a:t>
            </a:r>
            <a:r>
              <a:rPr lang="en-US" sz="1200" kern="1200" dirty="0">
                <a:solidFill>
                  <a:schemeClr val="tx1"/>
                </a:solidFill>
                <a:latin typeface="+mn-lt"/>
                <a:ea typeface="+mn-ea"/>
                <a:cs typeface="+mn-cs"/>
              </a:rPr>
              <a:t>As the table indicates (pg. 10 of the Publishers’ Criteria), the Standards as a whole do include these topics (probability, statistics, similarity, symmetry)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—they are not being left out. However, in the coherent progression of the Standards, the first appearance of these topics occurs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at later grades in order to establish focus. This table represents a sample of topics that can be obstacles to focus in the early grades.  The selection of these topics is because they tend to be indicators that programs are not spending enough time on the Major Work of the grade.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So, in aligned materials there are no chapter tests, unit tests, or other assessment components that make students or teachers responsible for any of these topics before the grade in which they are introduced in the Standards. </a:t>
            </a:r>
            <a:r>
              <a:rPr lang="en-US" sz="1200" kern="1200" baseline="0" dirty="0">
                <a:solidFill>
                  <a:schemeClr val="tx1"/>
                </a:solidFill>
                <a:latin typeface="+mn-lt"/>
                <a:ea typeface="+mn-ea"/>
                <a:cs typeface="+mn-cs"/>
              </a:rPr>
              <a:t>If teachers are being asked to focus strongly where the standards focus, then we have to pull back where the Standards ask us to. </a:t>
            </a:r>
            <a:r>
              <a:rPr lang="en-US" sz="1200" kern="1200" dirty="0">
                <a:solidFill>
                  <a:schemeClr val="tx1"/>
                </a:solidFill>
                <a:latin typeface="+mn-lt"/>
                <a:ea typeface="+mn-ea"/>
                <a:cs typeface="+mn-cs"/>
              </a:rPr>
              <a:t>Teachers </a:t>
            </a:r>
            <a:r>
              <a:rPr lang="en-US" sz="1200" kern="1200" baseline="0" dirty="0">
                <a:solidFill>
                  <a:schemeClr val="tx1"/>
                </a:solidFill>
                <a:latin typeface="+mn-lt"/>
                <a:ea typeface="+mn-ea"/>
                <a:cs typeface="+mn-cs"/>
              </a:rPr>
              <a:t>and students can’t be held responsible for what the Standards don’t require. </a:t>
            </a:r>
          </a:p>
        </p:txBody>
      </p:sp>
      <p:sp>
        <p:nvSpPr>
          <p:cNvPr id="4" name="Slide Number Placeholder 3"/>
          <p:cNvSpPr>
            <a:spLocks noGrp="1"/>
          </p:cNvSpPr>
          <p:nvPr>
            <p:ph type="sldNum" sz="quarter" idx="10"/>
          </p:nvPr>
        </p:nvSpPr>
        <p:spPr/>
        <p:txBody>
          <a:bodyPr/>
          <a:lstStyle/>
          <a:p>
            <a:fld id="{2FD13107-EE22-46DD-98C0-67FAAA2C5B6C}" type="slidenum">
              <a:rPr lang="en-US" smtClean="0"/>
              <a:pPr/>
              <a:t>13</a:t>
            </a:fld>
            <a:endParaRPr lang="en-US" dirty="0"/>
          </a:p>
        </p:txBody>
      </p:sp>
    </p:spTree>
    <p:extLst>
      <p:ext uri="{BB962C8B-B14F-4D97-AF65-F5344CB8AC3E}">
        <p14:creationId xmlns:p14="http://schemas.microsoft.com/office/powerpoint/2010/main" val="2167447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defRPr/>
            </a:pPr>
            <a:r>
              <a:rPr lang="en-US" dirty="0"/>
              <a:t>Criterion 3 explains that</a:t>
            </a:r>
            <a:r>
              <a:rPr lang="en-US" baseline="0" dirty="0"/>
              <a:t> supporting topics</a:t>
            </a:r>
            <a:r>
              <a:rPr lang="en-US" dirty="0"/>
              <a:t> should be treated as such in materials. Connections between supporting work and major work</a:t>
            </a:r>
            <a:r>
              <a:rPr lang="en-US" baseline="0" dirty="0"/>
              <a:t> sh</a:t>
            </a:r>
            <a:r>
              <a:rPr lang="en-US" dirty="0"/>
              <a:t>ould not be left solely up to the practitioner, but should be made explicit by the materials. Supporting content enhances focus and coherence simultaneously by engaging</a:t>
            </a:r>
            <a:r>
              <a:rPr lang="en-US" baseline="0" dirty="0"/>
              <a:t> students in the Major Work of the grade. </a:t>
            </a:r>
            <a:r>
              <a:rPr lang="en-US" sz="1200" kern="1200" dirty="0">
                <a:solidFill>
                  <a:schemeClr val="tx1"/>
                </a:solidFill>
                <a:latin typeface="+mn-lt"/>
                <a:ea typeface="+mn-ea"/>
                <a:cs typeface="+mn-cs"/>
              </a:rPr>
              <a:t>For example, materials for K–5 generally treat data displays as an occasion for solving grade-level word problems using the four operations,</a:t>
            </a:r>
            <a:r>
              <a:rPr lang="en-US" sz="1200" kern="1200" baseline="0" dirty="0">
                <a:solidFill>
                  <a:schemeClr val="tx1"/>
                </a:solidFill>
                <a:latin typeface="+mn-lt"/>
                <a:ea typeface="+mn-ea"/>
                <a:cs typeface="+mn-cs"/>
              </a:rPr>
              <a:t> not merely as a discrete topic on its own.</a:t>
            </a:r>
            <a:endParaRPr lang="en-US" sz="1200" kern="1200" dirty="0">
              <a:solidFill>
                <a:schemeClr val="tx1"/>
              </a:solidFill>
              <a:latin typeface="+mn-lt"/>
              <a:ea typeface="+mn-ea"/>
              <a:cs typeface="+mn-cs"/>
            </a:endParaRPr>
          </a:p>
          <a:p>
            <a:pPr>
              <a:defRPr/>
            </a:pPr>
            <a:endParaRPr lang="en-US" sz="1200" kern="1200" dirty="0">
              <a:solidFill>
                <a:schemeClr val="tx1"/>
              </a:solidFill>
              <a:latin typeface="+mn-lt"/>
              <a:ea typeface="+mn-ea"/>
              <a:cs typeface="+mn-cs"/>
            </a:endParaRPr>
          </a:p>
          <a:p>
            <a:pPr>
              <a:defRPr/>
            </a:pPr>
            <a:endParaRPr lang="en-US" sz="1200" kern="120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14</a:t>
            </a:fld>
            <a:endParaRPr lang="en-US" dirty="0"/>
          </a:p>
        </p:txBody>
      </p:sp>
    </p:spTree>
    <p:extLst>
      <p:ext uri="{BB962C8B-B14F-4D97-AF65-F5344CB8AC3E}">
        <p14:creationId xmlns:p14="http://schemas.microsoft.com/office/powerpoint/2010/main" val="2344560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sz="1200" kern="1200" dirty="0">
              <a:solidFill>
                <a:schemeClr val="tx1"/>
              </a:solidFill>
              <a:latin typeface="+mn-lt"/>
              <a:ea typeface="+mn-ea"/>
              <a:cs typeface="+mn-cs"/>
            </a:endParaRPr>
          </a:p>
          <a:p>
            <a:endParaRPr lang="en-US" baseline="0" dirty="0"/>
          </a:p>
          <a:p>
            <a:pPr marL="171450" indent="-171450">
              <a:buFont typeface="Arial" panose="020B0604020202020204" pitchFamily="34" charset="0"/>
              <a:buChar char="•"/>
            </a:pPr>
            <a:r>
              <a:rPr lang="en-US" baseline="0" dirty="0"/>
              <a:t>In HS, there is no need for focus in early grades, nor are there major/additional/supporting designations for the HS Standards, so there is only one criterion for focus.  Materials used as designed have students spending the majority of their time devoted to building the particular knowledge and skills that are most applicable and prerequisite to a wide range of college majors and postsecondary programs.  </a:t>
            </a:r>
          </a:p>
          <a:p>
            <a:endParaRPr lang="en-US" baseline="0"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15</a:t>
            </a:fld>
            <a:endParaRPr lang="en-US" dirty="0"/>
          </a:p>
        </p:txBody>
      </p:sp>
    </p:spTree>
    <p:extLst>
      <p:ext uri="{BB962C8B-B14F-4D97-AF65-F5344CB8AC3E}">
        <p14:creationId xmlns:p14="http://schemas.microsoft.com/office/powerpoint/2010/main" val="234456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High School, there are not clusters</a:t>
            </a:r>
            <a:r>
              <a:rPr lang="en-US" baseline="0" dirty="0"/>
              <a:t> designated as Major Work. So, focus takes on a slightly different approach. </a:t>
            </a:r>
            <a:r>
              <a:rPr lang="en-US" dirty="0"/>
              <a:t>In high school</a:t>
            </a:r>
            <a:r>
              <a:rPr lang="en-US" baseline="0" dirty="0"/>
              <a:t> courses, key areas of focus</a:t>
            </a:r>
            <a:r>
              <a:rPr lang="en-US" dirty="0"/>
              <a:t> are known as Widely Applicable Prerequisites.</a:t>
            </a:r>
            <a:r>
              <a:rPr lang="en-US" baseline="0" dirty="0"/>
              <a:t> These are topics that have been identified as being most important for a wide range of college majors and postsecondary programs.</a:t>
            </a:r>
          </a:p>
          <a:p>
            <a:endParaRPr lang="en-US" dirty="0"/>
          </a:p>
        </p:txBody>
      </p:sp>
      <p:sp>
        <p:nvSpPr>
          <p:cNvPr id="4" name="Slide Number Placeholder 3"/>
          <p:cNvSpPr>
            <a:spLocks noGrp="1"/>
          </p:cNvSpPr>
          <p:nvPr>
            <p:ph type="sldNum" sz="quarter" idx="10"/>
          </p:nvPr>
        </p:nvSpPr>
        <p:spPr/>
        <p:txBody>
          <a:bodyPr/>
          <a:lstStyle/>
          <a:p>
            <a:fld id="{4455C082-40A7-45A6-81A5-444D449F592B}" type="slidenum">
              <a:rPr lang="en-US" smtClean="0"/>
              <a:t>16</a:t>
            </a:fld>
            <a:endParaRPr lang="en-US"/>
          </a:p>
        </p:txBody>
      </p:sp>
    </p:spTree>
    <p:extLst>
      <p:ext uri="{BB962C8B-B14F-4D97-AF65-F5344CB8AC3E}">
        <p14:creationId xmlns:p14="http://schemas.microsoft.com/office/powerpoint/2010/main" val="1055699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This table lists clusters and standards with relatively wide applicability across a range of postsecondary work. It is a subset of the material students must study to be college and career ready. Curricular materials, instruction, and assessment must give especially careful treatment to the domains, clusters, and standards in this table, including their interconnections and their applications—amounting to a majority of students’ time.  </a:t>
            </a:r>
          </a:p>
          <a:p>
            <a:pPr marL="174708" indent="-174708">
              <a:buFont typeface="Arial" panose="020B0604020202020204" pitchFamily="34" charset="0"/>
              <a:buChar char="•"/>
            </a:pPr>
            <a:r>
              <a:rPr lang="en-US" baseline="0" dirty="0"/>
              <a:t>This document can be found on page 8 of the High School Publishers’ Criteria. </a:t>
            </a: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17</a:t>
            </a:fld>
            <a:endParaRPr lang="en-US" dirty="0"/>
          </a:p>
        </p:txBody>
      </p:sp>
    </p:spTree>
    <p:extLst>
      <p:ext uri="{BB962C8B-B14F-4D97-AF65-F5344CB8AC3E}">
        <p14:creationId xmlns:p14="http://schemas.microsoft.com/office/powerpoint/2010/main" val="635379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participants</a:t>
            </a:r>
            <a:r>
              <a:rPr lang="en-US" baseline="0" dirty="0"/>
              <a:t> that there are 10 individual activities, 1 for each criterion. Distribute Activity Packet.}</a:t>
            </a:r>
          </a:p>
          <a:p>
            <a:endParaRPr lang="en-US" baseline="0" dirty="0"/>
          </a:p>
          <a:p>
            <a:r>
              <a:rPr lang="en-US" baseline="0" dirty="0"/>
              <a:t>Now we are going to engage with activities for Criteria 1 – 3 in the packet. Use the following materials:</a:t>
            </a:r>
          </a:p>
          <a:p>
            <a:pPr marL="171450" indent="-171450">
              <a:buFont typeface="Arial"/>
              <a:buChar char="•"/>
            </a:pPr>
            <a:r>
              <a:rPr lang="en-US" baseline="0" dirty="0"/>
              <a:t>Criterion 1 – Pacing Guides A &amp; B (Third Grade), Focus by Grade Level– Grade 3</a:t>
            </a:r>
          </a:p>
          <a:p>
            <a:pPr marL="171450" indent="-171450">
              <a:buFont typeface="Arial"/>
              <a:buChar char="•"/>
            </a:pPr>
            <a:r>
              <a:rPr lang="en-US" baseline="0" dirty="0"/>
              <a:t>Criterion 2 – Table of Contents C &amp; D (Fifth Grade), Table 2 from Publishers’ Criteria </a:t>
            </a:r>
          </a:p>
          <a:p>
            <a:pPr marL="171450" indent="-171450">
              <a:buFont typeface="Arial"/>
              <a:buChar char="•"/>
            </a:pPr>
            <a:r>
              <a:rPr lang="en-US" baseline="0" dirty="0"/>
              <a:t>Criterion 3 – Worksheets E &amp; F (First Grade), Content Standards – Grade 1</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Work</a:t>
            </a:r>
            <a:r>
              <a:rPr lang="en-US" sz="1200" kern="1200" baseline="0" dirty="0">
                <a:solidFill>
                  <a:schemeClr val="tx1"/>
                </a:solidFill>
                <a:effectLst/>
                <a:latin typeface="+mn-lt"/>
                <a:ea typeface="+mn-ea"/>
                <a:cs typeface="+mn-cs"/>
              </a:rPr>
              <a:t> with a partner or small group, </a:t>
            </a:r>
            <a:r>
              <a:rPr lang="en-US" sz="1200" kern="1200" dirty="0">
                <a:solidFill>
                  <a:schemeClr val="tx1"/>
                </a:solidFill>
                <a:effectLst/>
                <a:latin typeface="+mn-lt"/>
                <a:ea typeface="+mn-ea"/>
                <a:cs typeface="+mn-cs"/>
              </a:rPr>
              <a:t>restate in your own words the criterion and what you should be looking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before you get into actually looking at the artifacts. Next, analyze the artifacts</a:t>
            </a:r>
            <a:r>
              <a:rPr lang="en-US" sz="1200" kern="1200" baseline="0" dirty="0">
                <a:solidFill>
                  <a:schemeClr val="tx1"/>
                </a:solidFill>
                <a:effectLst/>
                <a:latin typeface="+mn-lt"/>
                <a:ea typeface="+mn-ea"/>
                <a:cs typeface="+mn-cs"/>
              </a:rPr>
              <a:t> for each criterion and decide which example (out of the two possibilities) meets the criterion and which does not. More importantly, discuss WHY the examples do or do not meet the criterion and use evidence in your discussions.</a:t>
            </a:r>
            <a:r>
              <a:rPr lang="en-US" sz="1200" kern="1200" dirty="0">
                <a:solidFill>
                  <a:schemeClr val="tx1"/>
                </a:solidFill>
                <a:effectLst/>
                <a:latin typeface="+mn-lt"/>
                <a:ea typeface="+mn-ea"/>
                <a:cs typeface="+mn-cs"/>
              </a:rPr>
              <a:t> Do this for all criteria.</a:t>
            </a:r>
          </a:p>
          <a:p>
            <a:pPr marL="171450" indent="-171450">
              <a:buFont typeface="Arial"/>
              <a:buChar char="•"/>
            </a:pPr>
            <a:endParaRPr lang="en-US"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aseline="0" dirty="0"/>
              <a:t>{Pause from presentation to have attendees complete activities for Criteria 1-3, which relate to Focus.}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18</a:t>
            </a:fld>
            <a:endParaRPr lang="en-US" dirty="0"/>
          </a:p>
        </p:txBody>
      </p:sp>
    </p:spTree>
    <p:extLst>
      <p:ext uri="{BB962C8B-B14F-4D97-AF65-F5344CB8AC3E}">
        <p14:creationId xmlns:p14="http://schemas.microsoft.com/office/powerpoint/2010/main" val="2751310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Criterion </a:t>
            </a:r>
            <a:r>
              <a:rPr lang="en-US" baseline="0" dirty="0"/>
              <a:t>1 – Pacing Guides A &amp; B (Third Grade), Focus by Grade Level– Grade 3</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19</a:t>
            </a:fld>
            <a:endParaRPr lang="en-US" dirty="0"/>
          </a:p>
        </p:txBody>
      </p:sp>
    </p:spTree>
    <p:extLst>
      <p:ext uri="{BB962C8B-B14F-4D97-AF65-F5344CB8AC3E}">
        <p14:creationId xmlns:p14="http://schemas.microsoft.com/office/powerpoint/2010/main" val="358582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objectives for this professional</a:t>
            </a:r>
            <a:r>
              <a:rPr lang="en-US" baseline="0" dirty="0"/>
              <a:t> development module. They are … {read slide}.</a:t>
            </a:r>
            <a:endParaRPr lang="en-US" dirty="0"/>
          </a:p>
        </p:txBody>
      </p:sp>
      <p:sp>
        <p:nvSpPr>
          <p:cNvPr id="4" name="Slide Number Placeholder 3"/>
          <p:cNvSpPr>
            <a:spLocks noGrp="1"/>
          </p:cNvSpPr>
          <p:nvPr>
            <p:ph type="sldNum" sz="quarter" idx="10"/>
          </p:nvPr>
        </p:nvSpPr>
        <p:spPr/>
        <p:txBody>
          <a:bodyPr/>
          <a:lstStyle/>
          <a:p>
            <a:fld id="{4455C082-40A7-45A6-81A5-444D449F592B}" type="slidenum">
              <a:rPr lang="en-US" smtClean="0"/>
              <a:t>2</a:t>
            </a:fld>
            <a:endParaRPr lang="en-US"/>
          </a:p>
        </p:txBody>
      </p:sp>
    </p:spTree>
    <p:extLst>
      <p:ext uri="{BB962C8B-B14F-4D97-AF65-F5344CB8AC3E}">
        <p14:creationId xmlns:p14="http://schemas.microsoft.com/office/powerpoint/2010/main" val="1277961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debrief and discuss</a:t>
            </a:r>
            <a:r>
              <a:rPr lang="en-US" baseline="0" dirty="0"/>
              <a:t> the examples for criteria 1 - 3. </a:t>
            </a:r>
          </a:p>
          <a:p>
            <a:endParaRPr lang="en-US" baseline="0" dirty="0"/>
          </a:p>
          <a:p>
            <a:r>
              <a:rPr lang="en-US" dirty="0"/>
              <a:t>Pacing Guide A meets</a:t>
            </a:r>
            <a:r>
              <a:rPr lang="en-US" baseline="0" dirty="0"/>
              <a:t> Criterion 1. </a:t>
            </a:r>
          </a:p>
          <a:p>
            <a:endParaRPr lang="en-US" baseline="0" dirty="0"/>
          </a:p>
          <a:p>
            <a:r>
              <a:rPr lang="en-US" dirty="0"/>
              <a:t>Pacing Guide B</a:t>
            </a:r>
            <a:r>
              <a:rPr lang="en-US" baseline="0" dirty="0"/>
              <a:t> does not because it includes more weeks that are </a:t>
            </a:r>
            <a:r>
              <a:rPr lang="en-US" b="1" baseline="0" dirty="0"/>
              <a:t>not</a:t>
            </a:r>
            <a:r>
              <a:rPr lang="en-US" baseline="0" dirty="0"/>
              <a:t> focused on Major Work, including an 8 week-stretch (weeks 24-31, over 20% of the year) focused on additional and supporting work and also includes non grade-level topics.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20</a:t>
            </a:fld>
            <a:endParaRPr lang="en-US" dirty="0"/>
          </a:p>
        </p:txBody>
      </p:sp>
    </p:spTree>
    <p:extLst>
      <p:ext uri="{BB962C8B-B14F-4D97-AF65-F5344CB8AC3E}">
        <p14:creationId xmlns:p14="http://schemas.microsoft.com/office/powerpoint/2010/main" val="3585826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Criterion 2 – Table of Contents C &amp; D (Fifth Grade), Table 2 from Publishers’ Criteria </a:t>
            </a: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21</a:t>
            </a:fld>
            <a:endParaRPr lang="en-US" dirty="0"/>
          </a:p>
        </p:txBody>
      </p:sp>
    </p:spTree>
    <p:extLst>
      <p:ext uri="{BB962C8B-B14F-4D97-AF65-F5344CB8AC3E}">
        <p14:creationId xmlns:p14="http://schemas.microsoft.com/office/powerpoint/2010/main" val="3806881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 D meets Criterion 2.</a:t>
            </a:r>
          </a:p>
          <a:p>
            <a:endParaRPr lang="en-US" dirty="0"/>
          </a:p>
          <a:p>
            <a:r>
              <a:rPr lang="en-US" dirty="0"/>
              <a:t>Book</a:t>
            </a:r>
            <a:r>
              <a:rPr lang="en-US" baseline="0" dirty="0"/>
              <a:t> C does not. </a:t>
            </a:r>
            <a:r>
              <a:rPr lang="en-US" dirty="0"/>
              <a:t>Notice</a:t>
            </a:r>
            <a:r>
              <a:rPr lang="en-US" baseline="0" dirty="0"/>
              <a:t> that there are topics not part of grade 5 CCSSM present here: Mode, Median, and Mean, probability, similarity &amp; congruence. They’re stuffed in at the end, but they deny focus. Remember: focus compromised is not focus.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Because this indicator is looking for whether topics are </a:t>
            </a:r>
            <a:r>
              <a:rPr lang="en-US" b="1" baseline="0" dirty="0"/>
              <a:t>assessed</a:t>
            </a:r>
            <a:r>
              <a:rPr lang="en-US" b="0" baseline="0" dirty="0"/>
              <a:t>, just reviewing the table of contents would not be sufficient to decide if materials are aligned.  However, it is very likely that looking at the chapter or unit tests for Chapters 13-15 in Book C would show topics being assessed before they are introduced in the Standards.</a:t>
            </a:r>
            <a:endParaRPr lang="en-US"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22</a:t>
            </a:fld>
            <a:endParaRPr lang="en-US" dirty="0"/>
          </a:p>
        </p:txBody>
      </p:sp>
    </p:spTree>
    <p:extLst>
      <p:ext uri="{BB962C8B-B14F-4D97-AF65-F5344CB8AC3E}">
        <p14:creationId xmlns:p14="http://schemas.microsoft.com/office/powerpoint/2010/main" val="380688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Criterion 3 – Worksheets E &amp; F (First Grade), Content Standards – Grade 1</a:t>
            </a:r>
          </a:p>
          <a:p>
            <a:endParaRPr lang="en-US" b="1"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23</a:t>
            </a:fld>
            <a:endParaRPr lang="en-US" dirty="0"/>
          </a:p>
        </p:txBody>
      </p:sp>
    </p:spTree>
    <p:extLst>
      <p:ext uri="{BB962C8B-B14F-4D97-AF65-F5344CB8AC3E}">
        <p14:creationId xmlns:p14="http://schemas.microsoft.com/office/powerpoint/2010/main" val="1815327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Worksheet F meets Criterion 3.</a:t>
            </a:r>
          </a:p>
          <a:p>
            <a:endParaRPr lang="en-US" dirty="0"/>
          </a:p>
          <a:p>
            <a:r>
              <a:rPr lang="en-US" dirty="0"/>
              <a:t>Worksheet E does not. In grade 1, 1.MD.C.4 is a supporting cluster. That means it</a:t>
            </a:r>
            <a:r>
              <a:rPr lang="en-US" baseline="0" dirty="0"/>
              <a:t> should support the Major Work of the grade. In grade 1, focus areas are around addition and subtraction. Worksheet F has students interpret the data given and perform operations on the data (e.g., how many more…, how many… in all), using graphs to support the Major Work of first grade.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1" baseline="0" dirty="0"/>
              <a:t>Note: </a:t>
            </a:r>
            <a:r>
              <a:rPr lang="en-US" b="0" baseline="0" dirty="0"/>
              <a:t>Some participants may note that the 1</a:t>
            </a:r>
            <a:r>
              <a:rPr lang="en-US" b="0" baseline="30000" dirty="0"/>
              <a:t>st</a:t>
            </a:r>
            <a:r>
              <a:rPr lang="en-US" b="0" baseline="0" dirty="0"/>
              <a:t> grade standard calls for looking at data with three categories and Worksheet E has four.  Although there is a small discrepancy between the standards and the specific content of this worksheet, it is not relevant to whether materials align to Criterion 3. }</a:t>
            </a:r>
            <a:endParaRPr lang="en-US" b="1"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24</a:t>
            </a:fld>
            <a:endParaRPr lang="en-US" dirty="0"/>
          </a:p>
        </p:txBody>
      </p:sp>
    </p:spTree>
    <p:extLst>
      <p:ext uri="{BB962C8B-B14F-4D97-AF65-F5344CB8AC3E}">
        <p14:creationId xmlns:p14="http://schemas.microsoft.com/office/powerpoint/2010/main" val="1815327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next criterion addresses</a:t>
            </a:r>
            <a:r>
              <a:rPr lang="en-US" baseline="0" dirty="0"/>
              <a:t> rigor and balance.  For K-8 this is Criterion 4 and for HS, this is Criterion 2.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After</a:t>
            </a:r>
            <a:r>
              <a:rPr lang="en-US" baseline="0" dirty="0"/>
              <a:t> years of the pendulum swinging either fully to procedural skill or fully to conceptual understanding, the CCSS finds the sweet spot by requiring an equal intensity of developing students’ conceptual understanding, giving attention throughout the year to procedural skill and fluency, and allowing sufficient time for students to work with engaging applications that focus on the Major Work of each grade.</a:t>
            </a:r>
          </a:p>
          <a:p>
            <a:endParaRPr lang="en-US" baseline="0" dirty="0"/>
          </a:p>
          <a:p>
            <a:pPr marL="171450" indent="-171450">
              <a:buFont typeface="Arial" panose="020B0604020202020204" pitchFamily="34" charset="0"/>
              <a:buChar char="•"/>
            </a:pPr>
            <a:r>
              <a:rPr lang="en-US" baseline="0" dirty="0"/>
              <a:t>Criterion 4 is specifically requiring materials to reflect the balances in the Standards and help students meet the Standards’ rigorous expectations. This demands a </a:t>
            </a:r>
            <a:r>
              <a:rPr lang="en-US" u="sng" baseline="0" dirty="0"/>
              <a:t>balance in developing student’s conceptual understanding </a:t>
            </a:r>
            <a:r>
              <a:rPr lang="en-US" baseline="0" dirty="0"/>
              <a:t>of key mathematical concepts, giving attention throughout the year to individual standards that set an </a:t>
            </a:r>
            <a:r>
              <a:rPr lang="en-US" u="sng" baseline="0" dirty="0"/>
              <a:t>expectation of </a:t>
            </a:r>
            <a:r>
              <a:rPr lang="en-US" u="none" baseline="0" dirty="0"/>
              <a:t>fluency, and</a:t>
            </a:r>
            <a:r>
              <a:rPr lang="en-US" baseline="0" dirty="0"/>
              <a:t> allowing teachers and students using the materials as designed to spend sufficient time working with </a:t>
            </a:r>
            <a:r>
              <a:rPr lang="en-US" u="sng" baseline="0" dirty="0"/>
              <a:t>engaging applications </a:t>
            </a:r>
            <a:r>
              <a:rPr lang="en-US" baseline="0" dirty="0"/>
              <a:t>without losing focus on the Major Work of each grade.  </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25</a:t>
            </a:fld>
            <a:endParaRPr lang="en-US" dirty="0"/>
          </a:p>
        </p:txBody>
      </p:sp>
    </p:spTree>
    <p:extLst>
      <p:ext uri="{BB962C8B-B14F-4D97-AF65-F5344CB8AC3E}">
        <p14:creationId xmlns:p14="http://schemas.microsoft.com/office/powerpoint/2010/main" val="2344560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dirty="0"/>
              <a:t>Which aspect of rigor is expected when? This is a big question.</a:t>
            </a:r>
            <a:r>
              <a:rPr lang="en-US" baseline="0" dirty="0"/>
              <a:t>  Does every lesson need to address all three aspects of rigor?  Does every standard require all three aspects of rigor?  The answer is no.  The Standards themselves are balanced and the Standards themselves will tell you which aspect rigor is expected for that content.  Read </a:t>
            </a:r>
            <a:r>
              <a:rPr lang="en-US" baseline="0" dirty="0">
                <a:sym typeface="Wingdings" pitchFamily="2" charset="2"/>
              </a:rPr>
              <a:t>the standard given and determine, if addressing that standard in isolation, what aspect of rigor should the problems and exercises for that standard represent.  </a:t>
            </a:r>
          </a:p>
          <a:p>
            <a:endParaRPr lang="en-US" baseline="0" dirty="0">
              <a:sym typeface="Wingdings" pitchFamily="2" charset="2"/>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    5.NBT.B.5  Fluently multiply multi-digit whole numbers using the standard algorithm</a:t>
            </a:r>
            <a:r>
              <a:rPr lang="en-US" sz="1200" i="1" kern="1200" dirty="0">
                <a:solidFill>
                  <a:schemeClr val="tx1"/>
                </a:solidFill>
                <a:effectLst/>
                <a:latin typeface="+mn-lt"/>
                <a:ea typeface="+mn-ea"/>
                <a:cs typeface="+mn-cs"/>
              </a:rPr>
              <a:t>.  (procedural skill and fluency)</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2.    A-REI.D.10  Understand that the graph of an equation in two variables is the set of all its solutions plotted in the coordinate plane, often forming a curve (which could be a line.)   </a:t>
            </a:r>
            <a:r>
              <a:rPr lang="en-US" sz="1200" i="1" kern="1200" dirty="0">
                <a:solidFill>
                  <a:schemeClr val="tx1"/>
                </a:solidFill>
                <a:effectLst/>
                <a:latin typeface="+mn-lt"/>
                <a:ea typeface="+mn-ea"/>
                <a:cs typeface="+mn-cs"/>
              </a:rPr>
              <a:t>(conceptual understanding)</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When looking through the HS standards it is clear that a big shift is toward conceptual understanding of HS mathematics.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3.     2.NBT.B.9  Explain why addition and subtraction strategies work, using place value and the properties of operations.  </a:t>
            </a:r>
            <a:r>
              <a:rPr lang="en-US" sz="1200" i="1" kern="1200" dirty="0">
                <a:solidFill>
                  <a:schemeClr val="tx1"/>
                </a:solidFill>
                <a:effectLst/>
                <a:latin typeface="+mn-lt"/>
                <a:ea typeface="+mn-ea"/>
                <a:cs typeface="+mn-cs"/>
              </a:rPr>
              <a:t>(conceptual understanding)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are some other words that would highlight a “conceptual understanding” standard? </a:t>
            </a:r>
            <a:r>
              <a:rPr lang="en-US" sz="1200" i="1" kern="1200" dirty="0">
                <a:solidFill>
                  <a:schemeClr val="tx1"/>
                </a:solidFill>
                <a:effectLst/>
                <a:latin typeface="+mn-lt"/>
                <a:ea typeface="+mn-ea"/>
                <a:cs typeface="+mn-cs"/>
              </a:rPr>
              <a:t>(Interpret, recognize, describe, explain, distinguish, identify…)</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    8.EE.C.8c  Solve real-world and mathematical problems leading to two linear equations in two variables.  </a:t>
            </a:r>
            <a:r>
              <a:rPr lang="en-US" sz="1200" i="1" kern="1200" dirty="0">
                <a:solidFill>
                  <a:schemeClr val="tx1"/>
                </a:solidFill>
                <a:effectLst/>
                <a:latin typeface="+mn-lt"/>
                <a:ea typeface="+mn-ea"/>
                <a:cs typeface="+mn-cs"/>
              </a:rPr>
              <a:t>For example, given coordinates for two pairs of points, determine whether the line through the first pair of points intersects the line through the second pair.    (application)</a:t>
            </a:r>
            <a:endParaRPr lang="en-US" sz="1200" kern="1200" dirty="0">
              <a:solidFill>
                <a:schemeClr val="tx1"/>
              </a:solidFill>
              <a:effectLst/>
              <a:latin typeface="+mn-lt"/>
              <a:ea typeface="+mn-ea"/>
              <a:cs typeface="+mn-cs"/>
            </a:endParaRP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i="0" baseline="0" dirty="0">
              <a:solidFill>
                <a:srgbClr val="26262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i="0" dirty="0">
              <a:solidFill>
                <a:srgbClr val="262626"/>
              </a:solidFill>
            </a:endParaRPr>
          </a:p>
          <a:p>
            <a:endParaRPr lang="en-US" baseline="0" dirty="0">
              <a:sym typeface="Wingdings" pitchFamily="2" charset="2"/>
            </a:endParaRPr>
          </a:p>
          <a:p>
            <a:endParaRPr lang="en-US" baseline="0" dirty="0">
              <a:sym typeface="Wingdings" pitchFamily="2" charset="2"/>
            </a:endParaRPr>
          </a:p>
          <a:p>
            <a:endParaRPr lang="en-US" baseline="0" dirty="0">
              <a:sym typeface="Wingdings" pitchFamily="2" charset="2"/>
            </a:endParaRPr>
          </a:p>
          <a:p>
            <a:endParaRPr lang="en-US" baseline="0"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26</a:t>
            </a:fld>
            <a:endParaRPr lang="en-US" dirty="0"/>
          </a:p>
        </p:txBody>
      </p:sp>
    </p:spTree>
    <p:extLst>
      <p:ext uri="{BB962C8B-B14F-4D97-AF65-F5344CB8AC3E}">
        <p14:creationId xmlns:p14="http://schemas.microsoft.com/office/powerpoint/2010/main" val="1387795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three aspects of rigor will not always be addressed together and the three aspects of rigor will not always be addressed separately.  So for example, sometimes fluency is just fluency and fact-practice or conceptual understanding is addressed separately because the content calls for it.  Other times the aspects of rigor can be combined; an application problem may require students to provide evidence of their conceptual understanding in order to solve the problem.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However, each lesson does not need to contain a balance of these three.  The standards themselves will indicate what aspect of rigor needs to be addressed, but it is reasonable that most units or chapters or assessments should aim for a balance of all three over the course of the unit.</a:t>
            </a:r>
          </a:p>
          <a:p>
            <a:endParaRPr lang="en-US"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27</a:t>
            </a:fld>
            <a:endParaRPr lang="en-US" dirty="0"/>
          </a:p>
        </p:txBody>
      </p:sp>
    </p:spTree>
    <p:extLst>
      <p:ext uri="{BB962C8B-B14F-4D97-AF65-F5344CB8AC3E}">
        <p14:creationId xmlns:p14="http://schemas.microsoft.com/office/powerpoint/2010/main" val="1387795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Many people have</a:t>
            </a:r>
            <a:r>
              <a:rPr lang="en-US" baseline="0" dirty="0"/>
              <a:t> appreciated the visual of the three legged stool.  All three aspects of rigor (conceptual understanding, procedural skill and fluency and application) need to be addressed for students to be able to reach the depth of learning that is expected by the CCSS.</a:t>
            </a:r>
          </a:p>
          <a:p>
            <a:endParaRPr lang="en-US" baseline="0" dirty="0"/>
          </a:p>
          <a:p>
            <a:pPr marL="0" marR="0" lvl="0" indent="0" algn="l" defTabSz="914400" rtl="0" eaLnBrk="0" fontAlgn="base" latinLnBrk="0" hangingPunct="0">
              <a:lnSpc>
                <a:spcPct val="100000"/>
              </a:lnSpc>
              <a:spcBef>
                <a:spcPts val="1200"/>
              </a:spcBef>
              <a:spcAft>
                <a:spcPts val="1200"/>
              </a:spcAft>
              <a:buClrTx/>
              <a:buSzTx/>
              <a:buFont typeface="+mj-lt"/>
              <a:buNone/>
              <a:tabLst/>
            </a:pPr>
            <a:endParaRPr kumimoji="0" lang="en-US" sz="12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28</a:t>
            </a:fld>
            <a:endParaRPr lang="en-US" dirty="0"/>
          </a:p>
        </p:txBody>
      </p:sp>
    </p:spTree>
    <p:extLst>
      <p:ext uri="{BB962C8B-B14F-4D97-AF65-F5344CB8AC3E}">
        <p14:creationId xmlns:p14="http://schemas.microsoft.com/office/powerpoint/2010/main" val="1857004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marL="171450" indent="-171450" eaLnBrk="1" fontAlgn="auto" hangingPunct="1">
              <a:spcBef>
                <a:spcPts val="0"/>
              </a:spcBef>
              <a:spcAft>
                <a:spcPts val="0"/>
              </a:spcAft>
              <a:buFont typeface="Arial" panose="020B0604020202020204" pitchFamily="34" charset="0"/>
              <a:buChar char="•"/>
              <a:defRPr/>
            </a:pPr>
            <a:r>
              <a:rPr lang="en-US" dirty="0"/>
              <a:t>Here are a few other frequently asked questions about the idea of rigor and balance. </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i="1" dirty="0"/>
              <a:t>How can we assess fluency other than giving a timed test?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word fluently as used in the standards does refer to time. It means accurate and reasonably fast.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Standards are explicit where fluency is expected. Materials in grades K–6 help students make steady progress throughout the year toward fluent (accurate and reasonably fast) computation, including knowing single-digit products and sums from memory (see, e.g., 2.OA.2 and 3.OA.7). Progress toward these goals is interwoven with students’ developing conceptual understanding of the operations in question.</a:t>
            </a:r>
          </a:p>
          <a:p>
            <a:pPr marL="0" indent="0" eaLnBrk="1" fontAlgn="auto" hangingPunct="1">
              <a:spcBef>
                <a:spcPts val="0"/>
              </a:spcBef>
              <a:spcAft>
                <a:spcPts val="0"/>
              </a:spcAft>
              <a:buFont typeface="Arial" panose="020B0604020202020204" pitchFamily="34" charset="0"/>
              <a:buNone/>
              <a:defRPr/>
            </a:pPr>
            <a:r>
              <a:rPr lang="en-US" dirty="0"/>
              <a:t> </a:t>
            </a:r>
          </a:p>
          <a:p>
            <a:pPr marL="171450" indent="-171450" eaLnBrk="1" fontAlgn="auto" hangingPunct="1">
              <a:spcBef>
                <a:spcPts val="0"/>
              </a:spcBef>
              <a:spcAft>
                <a:spcPts val="0"/>
              </a:spcAft>
              <a:buFont typeface="Arial" panose="020B0604020202020204" pitchFamily="34" charset="0"/>
              <a:buChar char="•"/>
              <a:defRPr/>
            </a:pPr>
            <a:r>
              <a:rPr lang="en-US" i="1" dirty="0"/>
              <a:t>What does conceptual</a:t>
            </a:r>
            <a:r>
              <a:rPr lang="en-US" i="1" baseline="0" dirty="0"/>
              <a:t> understanding lo</a:t>
            </a:r>
            <a:r>
              <a:rPr lang="en-US" i="1" dirty="0"/>
              <a:t>ok like and how can we</a:t>
            </a:r>
            <a:r>
              <a:rPr lang="en-US" i="1" baseline="0" dirty="0"/>
              <a:t> assess it</a:t>
            </a:r>
            <a:r>
              <a:rPr lang="en-US" i="1" dirty="0"/>
              <a:t>?</a:t>
            </a:r>
          </a:p>
          <a:p>
            <a:pPr marL="171450" indent="-171450" eaLnBrk="1" fontAlgn="auto" hangingPunct="1">
              <a:spcBef>
                <a:spcPts val="0"/>
              </a:spcBef>
              <a:spcAft>
                <a:spcPts val="0"/>
              </a:spcAft>
              <a:buFont typeface="Arial" panose="020B0604020202020204" pitchFamily="34" charset="0"/>
              <a:buChar char="•"/>
              <a:defRPr/>
            </a:pPr>
            <a:r>
              <a:rPr lang="en-US" dirty="0"/>
              <a:t>Conceptual</a:t>
            </a:r>
            <a:r>
              <a:rPr lang="en-US" baseline="0" dirty="0"/>
              <a:t> understanding is knowing the meaning behind the math.  It is knowing the mathematics without tricks and mnemonics and understanding the content thoroughly enough to see connections within the subject.   ‘</a:t>
            </a:r>
            <a:r>
              <a:rPr lang="en-US" dirty="0"/>
              <a:t>How’ </a:t>
            </a:r>
            <a:r>
              <a:rPr lang="en-US" baseline="0" dirty="0"/>
              <a:t>and ‘why’ questions can assess whether a student understands the content. A</a:t>
            </a:r>
            <a:r>
              <a:rPr lang="en-US" dirty="0"/>
              <a:t>sking students to show work and explain can be informative, but be careful - it isn’t the only way to assess conceptual understanding and can become tiring for students if used too often.  </a:t>
            </a:r>
            <a:r>
              <a:rPr lang="en-US" baseline="0" dirty="0"/>
              <a:t> Materials aligned to CCSS will also need to contain p</a:t>
            </a:r>
            <a:r>
              <a:rPr lang="en-US" dirty="0"/>
              <a:t>roblems devised that would be difficult </a:t>
            </a:r>
            <a:r>
              <a:rPr lang="en-US" baseline="0" dirty="0"/>
              <a:t>for students to solve without conceptual understanding. </a:t>
            </a:r>
          </a:p>
          <a:p>
            <a:pPr marL="171450" indent="-171450" eaLnBrk="1" fontAlgn="auto" hangingPunct="1">
              <a:spcBef>
                <a:spcPts val="0"/>
              </a:spcBef>
              <a:spcAft>
                <a:spcPts val="0"/>
              </a:spcAft>
              <a:buFont typeface="Arial" panose="020B0604020202020204" pitchFamily="34" charset="0"/>
              <a:buChar char="•"/>
              <a:defRPr/>
            </a:pPr>
            <a:endParaRPr lang="en-US" b="1" dirty="0"/>
          </a:p>
          <a:p>
            <a:pPr marL="171450" indent="-171450" eaLnBrk="1" fontAlgn="auto" hangingPunct="1">
              <a:spcBef>
                <a:spcPts val="0"/>
              </a:spcBef>
              <a:spcAft>
                <a:spcPts val="0"/>
              </a:spcAft>
              <a:buFont typeface="Arial" panose="020B0604020202020204" pitchFamily="34" charset="0"/>
              <a:buChar char="•"/>
              <a:defRPr/>
            </a:pPr>
            <a:r>
              <a:rPr lang="en-US" i="1" dirty="0"/>
              <a:t>Lastly, are the Common Core Standards in Math all about application and meaningful tasks?  </a:t>
            </a:r>
          </a:p>
          <a:p>
            <a:pPr marL="171450" indent="-171450" eaLnBrk="1" fontAlgn="auto" hangingPunct="1">
              <a:spcBef>
                <a:spcPts val="0"/>
              </a:spcBef>
              <a:spcAft>
                <a:spcPts val="0"/>
              </a:spcAft>
              <a:buFont typeface="Arial" panose="020B0604020202020204" pitchFamily="34" charset="0"/>
              <a:buChar char="•"/>
              <a:defRPr/>
            </a:pPr>
            <a:r>
              <a:rPr lang="en-US" dirty="0"/>
              <a:t> It is a common misconception that CCSSM is only about rich application tasks.</a:t>
            </a:r>
            <a:r>
              <a:rPr lang="en-US" baseline="0" dirty="0"/>
              <a:t> As we’ve discussed, ‘application’ </a:t>
            </a:r>
            <a:r>
              <a:rPr lang="en-US" dirty="0"/>
              <a:t>is only one of the three aspects of rigor.  Students will not master the fluency/procedural skills standards or have a deep conceptual understanding</a:t>
            </a:r>
            <a:r>
              <a:rPr lang="en-US" baseline="0" dirty="0"/>
              <a:t> simply by solving performance tasks. Students should be given real world problems and tasks periodically in order to apply their knowledge of the content.</a:t>
            </a:r>
            <a:endParaRPr lang="en-US" dirty="0"/>
          </a:p>
          <a:p>
            <a:pPr eaLnBrk="1" fontAlgn="auto" hangingPunct="1">
              <a:spcBef>
                <a:spcPts val="0"/>
              </a:spcBef>
              <a:spcAft>
                <a:spcPts val="0"/>
              </a:spcAft>
              <a:defRPr/>
            </a:pPr>
            <a:r>
              <a:rPr lang="en-US" dirty="0"/>
              <a:t> </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757F02-B01D-4574-80DA-1E1D51510EC5}" type="slidenum">
              <a:rPr lang="en-US" smtClean="0"/>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solidFill>
                  <a:srgbClr val="FF0000"/>
                </a:solidFill>
              </a:rPr>
              <a:t>There are three Shifts required by the CCSS for</a:t>
            </a:r>
            <a:r>
              <a:rPr lang="en-US" baseline="0" dirty="0">
                <a:solidFill>
                  <a:srgbClr val="FF0000"/>
                </a:solidFill>
              </a:rPr>
              <a:t> mathematics.  These Shifts</a:t>
            </a:r>
            <a:r>
              <a:rPr lang="en-US" dirty="0">
                <a:solidFill>
                  <a:srgbClr val="FF0000"/>
                </a:solidFill>
              </a:rPr>
              <a:t> inform us on what is different.</a:t>
            </a:r>
            <a:r>
              <a:rPr lang="en-US" baseline="0" dirty="0">
                <a:solidFill>
                  <a:srgbClr val="FF0000"/>
                </a:solidFill>
              </a:rPr>
              <a:t> T</a:t>
            </a:r>
            <a:r>
              <a:rPr lang="en-US" dirty="0">
                <a:solidFill>
                  <a:srgbClr val="FF0000"/>
                </a:solidFill>
              </a:rPr>
              <a:t>he Shifts explain the structure of the Standards and they guide us on what is important.</a:t>
            </a:r>
          </a:p>
          <a:p>
            <a:pPr marL="171450" indent="-171450">
              <a:buFont typeface="Arial" pitchFamily="34" charset="0"/>
              <a:buChar char="•"/>
            </a:pPr>
            <a:endParaRPr lang="en-US" dirty="0">
              <a:solidFill>
                <a:srgbClr val="FF0000"/>
              </a:solidFill>
            </a:endParaRPr>
          </a:p>
          <a:p>
            <a:pPr marL="171450" indent="-171450">
              <a:buFont typeface="Arial" pitchFamily="34" charset="0"/>
              <a:buChar char="•"/>
            </a:pPr>
            <a:r>
              <a:rPr lang="en-US" dirty="0">
                <a:solidFill>
                  <a:srgbClr val="FF0000"/>
                </a:solidFill>
              </a:rPr>
              <a:t>In</a:t>
            </a:r>
            <a:r>
              <a:rPr lang="en-US" baseline="0" dirty="0">
                <a:solidFill>
                  <a:srgbClr val="FF0000"/>
                </a:solidFill>
              </a:rPr>
              <a:t> all aspects of mathematics education under the Common Core State Standards, whether it is instructional practice, assessment,  or aligning materials, each and every decision should be grounded in the shifts that are required by the Standards.</a:t>
            </a:r>
          </a:p>
          <a:p>
            <a:pPr marL="171450" indent="-171450">
              <a:buFont typeface="Arial" pitchFamily="34" charset="0"/>
              <a:buChar char="•"/>
            </a:pPr>
            <a:r>
              <a:rPr lang="en-US" baseline="0" dirty="0">
                <a:solidFill>
                  <a:srgbClr val="FF0000"/>
                </a:solidFill>
              </a:rPr>
              <a:t>These shifts are </a:t>
            </a:r>
            <a:r>
              <a:rPr lang="en-US" b="1" baseline="0" dirty="0">
                <a:solidFill>
                  <a:srgbClr val="FF0000"/>
                </a:solidFill>
              </a:rPr>
              <a:t>focus, coherence, and rigor</a:t>
            </a:r>
            <a:r>
              <a:rPr lang="en-US" baseline="0" dirty="0">
                <a:solidFill>
                  <a:srgbClr val="FF0000"/>
                </a:solidFill>
              </a:rPr>
              <a:t>. </a:t>
            </a:r>
          </a:p>
          <a:p>
            <a:pPr marL="171450" indent="-171450">
              <a:buFont typeface="Arial" pitchFamily="34" charset="0"/>
              <a:buChar char="•"/>
            </a:pPr>
            <a:r>
              <a:rPr lang="en-US" baseline="0" dirty="0">
                <a:solidFill>
                  <a:srgbClr val="FF0000"/>
                </a:solidFill>
              </a:rPr>
              <a:t>The first shift is to Focus strongly where the standards focus.</a:t>
            </a:r>
          </a:p>
          <a:p>
            <a:pPr marL="171450" indent="-171450">
              <a:buFont typeface="Arial" pitchFamily="34" charset="0"/>
              <a:buChar char="•"/>
            </a:pPr>
            <a:r>
              <a:rPr lang="en-US" baseline="0" dirty="0">
                <a:solidFill>
                  <a:srgbClr val="FF0000"/>
                </a:solidFill>
              </a:rPr>
              <a:t>The Standards require teachers and curriculum designers to think across grades and link to major topics within grades. This is coherence. </a:t>
            </a:r>
          </a:p>
          <a:p>
            <a:pPr marL="171450" indent="-171450">
              <a:buFont typeface="Arial" pitchFamily="34" charset="0"/>
              <a:buChar char="•"/>
            </a:pPr>
            <a:r>
              <a:rPr lang="en-US" baseline="0" dirty="0">
                <a:solidFill>
                  <a:srgbClr val="FF0000"/>
                </a:solidFill>
              </a:rPr>
              <a:t>And they require a shift towards an equal intensity in students’ development of conceptual understanding, procedural skill and fluency, and application. This is rigor.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solidFill>
                  <a:srgbClr val="FF0000"/>
                </a:solidFill>
              </a:rPr>
              <a:t>But, as teachers across the country know, the standards themselves being focused, coherent and rigorous is not enough– now it is time for teachers to have in their hands materials that will support them in getting their students to reach these high standards.  </a:t>
            </a:r>
            <a:endParaRPr lang="en-US" dirty="0">
              <a:solidFill>
                <a:srgbClr val="FF0000"/>
              </a:solidFill>
            </a:endParaRPr>
          </a:p>
          <a:p>
            <a:pPr marL="0" indent="0">
              <a:buFont typeface="Arial" pitchFamily="34" charset="0"/>
              <a:buNone/>
            </a:pPr>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9F7585A6-FEAD-4BBF-B2E5-E8FB2A67F23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{Pause from presentation to have attendees complete activity for Criterion 4, which relates to Rigor and Balance.}</a:t>
            </a:r>
          </a:p>
          <a:p>
            <a:endParaRPr lang="en-US" baseline="0" dirty="0"/>
          </a:p>
          <a:p>
            <a:r>
              <a:rPr lang="en-US" baseline="0" dirty="0"/>
              <a:t>Use these materials for Criteria 4:</a:t>
            </a:r>
          </a:p>
          <a:p>
            <a:pPr marL="171450" indent="-171450">
              <a:buFont typeface="Arial"/>
              <a:buChar char="•"/>
            </a:pPr>
            <a:r>
              <a:rPr lang="en-US" baseline="0" dirty="0"/>
              <a:t>Chapter Tests G and H (8</a:t>
            </a:r>
            <a:r>
              <a:rPr lang="en-US" baseline="30000" dirty="0"/>
              <a:t>th</a:t>
            </a:r>
            <a:r>
              <a:rPr lang="en-US" baseline="0" dirty="0"/>
              <a:t>/9</a:t>
            </a:r>
            <a:r>
              <a:rPr lang="en-US" baseline="30000" dirty="0"/>
              <a:t>th</a:t>
            </a:r>
            <a:r>
              <a:rPr lang="en-US" baseline="0" dirty="0"/>
              <a:t> Grade)</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Work</a:t>
            </a:r>
            <a:r>
              <a:rPr lang="en-US" sz="1200" kern="1200" baseline="0" dirty="0">
                <a:solidFill>
                  <a:schemeClr val="tx1"/>
                </a:solidFill>
                <a:effectLst/>
                <a:latin typeface="+mn-lt"/>
                <a:ea typeface="+mn-ea"/>
                <a:cs typeface="+mn-cs"/>
              </a:rPr>
              <a:t> with a partner or small group to first, </a:t>
            </a:r>
            <a:r>
              <a:rPr lang="en-US" sz="1200" kern="1200" dirty="0">
                <a:solidFill>
                  <a:schemeClr val="tx1"/>
                </a:solidFill>
                <a:effectLst/>
                <a:latin typeface="+mn-lt"/>
                <a:ea typeface="+mn-ea"/>
                <a:cs typeface="+mn-cs"/>
              </a:rPr>
              <a:t>restate in your own words what the criterion is asking for and what you should be looking for—before you get into actually looking at the artifacts. Then, analyze the artifacts</a:t>
            </a:r>
            <a:r>
              <a:rPr lang="en-US" sz="1200" kern="1200" baseline="0" dirty="0">
                <a:solidFill>
                  <a:schemeClr val="tx1"/>
                </a:solidFill>
                <a:effectLst/>
                <a:latin typeface="+mn-lt"/>
                <a:ea typeface="+mn-ea"/>
                <a:cs typeface="+mn-cs"/>
              </a:rPr>
              <a:t> for Criterion 4 and decide which example meets the criterion and which does not. More importantly, discuss WHY the example meets or does not meet the criterion.</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30</a:t>
            </a:fld>
            <a:endParaRPr lang="en-US" dirty="0"/>
          </a:p>
        </p:txBody>
      </p:sp>
    </p:spTree>
    <p:extLst>
      <p:ext uri="{BB962C8B-B14F-4D97-AF65-F5344CB8AC3E}">
        <p14:creationId xmlns:p14="http://schemas.microsoft.com/office/powerpoint/2010/main" val="2751310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Chapter Tests G and H (8</a:t>
            </a:r>
            <a:r>
              <a:rPr lang="en-US" baseline="30000" dirty="0"/>
              <a:t>th</a:t>
            </a:r>
            <a:r>
              <a:rPr lang="en-US" baseline="0" dirty="0"/>
              <a:t>/9</a:t>
            </a:r>
            <a:r>
              <a:rPr lang="en-US" baseline="30000" dirty="0"/>
              <a:t>th</a:t>
            </a:r>
            <a:r>
              <a:rPr lang="en-US" baseline="0" dirty="0"/>
              <a:t> Grade)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31</a:t>
            </a:fld>
            <a:endParaRPr lang="en-US" dirty="0"/>
          </a:p>
        </p:txBody>
      </p:sp>
    </p:spTree>
    <p:extLst>
      <p:ext uri="{BB962C8B-B14F-4D97-AF65-F5344CB8AC3E}">
        <p14:creationId xmlns:p14="http://schemas.microsoft.com/office/powerpoint/2010/main" val="4283976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Test G is</a:t>
            </a:r>
            <a:r>
              <a:rPr lang="en-US" baseline="0" dirty="0"/>
              <a:t> typical of a</a:t>
            </a:r>
            <a:r>
              <a:rPr lang="en-US" dirty="0"/>
              <a:t> traditional assessment. It does not meet the criterion.</a:t>
            </a:r>
            <a:r>
              <a:rPr lang="en-US" baseline="0" dirty="0"/>
              <a:t> All the equations are given in the same format. The directions tell you which method to use. It is very heavy in procedural skill, with one lonely word problem in the gutter.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Test H meets the criterion. It asks conceptual questions, does not tell the student which method to use (it is up to the student to decide the best method given the structure and content in the equations), assesses fluency in skills like graphing equations, and offers real-world application problems to solve.</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32</a:t>
            </a:fld>
            <a:endParaRPr lang="en-US" dirty="0"/>
          </a:p>
        </p:txBody>
      </p:sp>
    </p:spTree>
    <p:extLst>
      <p:ext uri="{BB962C8B-B14F-4D97-AF65-F5344CB8AC3E}">
        <p14:creationId xmlns:p14="http://schemas.microsoft.com/office/powerpoint/2010/main" val="4283976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next two criteria are about two types of coherence:  coherence across grades and courses and coherence within a grade or course. </a:t>
            </a:r>
            <a:r>
              <a:rPr lang="en-US" dirty="0"/>
              <a:t>Coherence is an important design element of the standards. The standards are not so much built from topics as they are woven out of progressions.</a:t>
            </a:r>
            <a:endParaRPr lang="en-US" baseline="0" dirty="0"/>
          </a:p>
          <a:p>
            <a:pPr marL="171450" indent="-171450">
              <a:buFont typeface="Arial" panose="020B0604020202020204" pitchFamily="34" charset="0"/>
              <a:buChar cha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criterion for coherence across grades asks for materials to be consistent with the progressions in the Standards.  Materials need to pay careful attention to how the mathematical progressions develop over time in the Standards and what is expected at each grade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Students need extensive time to work with </a:t>
            </a:r>
            <a:r>
              <a:rPr lang="en-US" b="1" baseline="0" dirty="0"/>
              <a:t>grade-level </a:t>
            </a:r>
            <a:r>
              <a:rPr lang="en-US" baseline="0" dirty="0"/>
              <a:t>problems, not problems from previous grades but grade-level problems. The Standards say on page 4, that “all students must have the opportunity to learn and meet the same high standards if they are to access the knowledge and skills necessary in their post-school lives”.  All students deserve exposure to grade-level problems.  This also </a:t>
            </a:r>
            <a:r>
              <a:rPr lang="en-US" dirty="0"/>
              <a:t>begins to get at the issue of endless review. At some point we need students to have access to grade-level content.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Of course math topics are not discrete items, however.  These standards are built from mathematical progressions. Materials should also explicitly relate prior knowledge from earlier grades to current grade-level concepts where applicable.</a:t>
            </a:r>
          </a:p>
          <a:p>
            <a:endParaRPr lang="en-US"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33</a:t>
            </a:fld>
            <a:endParaRPr lang="en-US" dirty="0"/>
          </a:p>
        </p:txBody>
      </p:sp>
    </p:spTree>
    <p:extLst>
      <p:ext uri="{BB962C8B-B14F-4D97-AF65-F5344CB8AC3E}">
        <p14:creationId xmlns:p14="http://schemas.microsoft.com/office/powerpoint/2010/main" val="476127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Criterion 6 looks for materials to foster coherence within a grade.  This criterion asks that learning objectives, where appropriate, be shaped by CCSS cluster headings and that materials contain problems and activities that serve to connect two or more clusters in a domain or two or more domains in a grade in cases where these connections are natural and important.  Not all learning objectives, problems, or activities should be coded to one particular standard. The table of contents shouldn’t necessarily look like a list of standards.  As consumers, we must know the progressions.  We must know what is expected at each grade level so we can demand these things of our materials.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 every learning objective must be directly and uniquely linked to one and only one standard.</a:t>
            </a:r>
            <a:r>
              <a:rPr lang="en-US" baseline="0" dirty="0"/>
              <a:t>   </a:t>
            </a:r>
            <a:r>
              <a:rPr lang="en-US" dirty="0"/>
              <a:t>Some should be informed by cluster headings</a:t>
            </a:r>
            <a:r>
              <a:rPr lang="en-US" baseline="0" dirty="0"/>
              <a:t>  (</a:t>
            </a:r>
            <a:r>
              <a:rPr lang="en-US" dirty="0"/>
              <a:t>e.g. build upon previous understandings of multiplication and division…)</a:t>
            </a:r>
            <a:r>
              <a:rPr lang="en-US" baseline="0" dirty="0"/>
              <a:t>  a</a:t>
            </a:r>
            <a:r>
              <a:rPr lang="en-US" dirty="0"/>
              <a:t>nd some should connect standards in the ways listed in part B.</a:t>
            </a:r>
          </a:p>
        </p:txBody>
      </p:sp>
      <p:sp>
        <p:nvSpPr>
          <p:cNvPr id="4" name="Slide Number Placeholder 3"/>
          <p:cNvSpPr>
            <a:spLocks noGrp="1"/>
          </p:cNvSpPr>
          <p:nvPr>
            <p:ph type="sldNum" sz="quarter" idx="10"/>
          </p:nvPr>
        </p:nvSpPr>
        <p:spPr/>
        <p:txBody>
          <a:bodyPr/>
          <a:lstStyle/>
          <a:p>
            <a:fld id="{2FD13107-EE22-46DD-98C0-67FAAA2C5B6C}" type="slidenum">
              <a:rPr lang="en-US" smtClean="0"/>
              <a:pPr/>
              <a:t>34</a:t>
            </a:fld>
            <a:endParaRPr lang="en-US" dirty="0"/>
          </a:p>
        </p:txBody>
      </p:sp>
    </p:spTree>
    <p:extLst>
      <p:ext uri="{BB962C8B-B14F-4D97-AF65-F5344CB8AC3E}">
        <p14:creationId xmlns:p14="http://schemas.microsoft.com/office/powerpoint/2010/main" val="4283356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{Pause from presentation to have attendees complete activity for Criteria 5 and 6, which relate to Coherence.}</a:t>
            </a:r>
          </a:p>
          <a:p>
            <a:endParaRPr lang="en-US" baseline="0" dirty="0"/>
          </a:p>
          <a:p>
            <a:r>
              <a:rPr lang="en-US" baseline="0" dirty="0"/>
              <a:t>Use the following materials for Criteria 5 and 6:</a:t>
            </a:r>
          </a:p>
          <a:p>
            <a:pPr marL="171450" indent="-171450">
              <a:buFont typeface="Arial"/>
              <a:buChar char="•"/>
            </a:pPr>
            <a:r>
              <a:rPr lang="en-US" baseline="0" dirty="0"/>
              <a:t>Middle School Scope and Sequence I and J</a:t>
            </a:r>
          </a:p>
          <a:p>
            <a:pPr marL="171450" indent="-171450">
              <a:buFont typeface="Arial"/>
              <a:buChar char="•"/>
            </a:pPr>
            <a:r>
              <a:rPr lang="en-US" baseline="0" dirty="0"/>
              <a:t>Learning Objectives K and L (Algebra 1)</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Working</a:t>
            </a:r>
            <a:r>
              <a:rPr lang="en-US" sz="1200" kern="1200" baseline="0" dirty="0">
                <a:solidFill>
                  <a:schemeClr val="tx1"/>
                </a:solidFill>
                <a:effectLst/>
                <a:latin typeface="+mn-lt"/>
                <a:ea typeface="+mn-ea"/>
                <a:cs typeface="+mn-cs"/>
              </a:rPr>
              <a:t> with a partner or small group, first </a:t>
            </a:r>
            <a:r>
              <a:rPr lang="en-US" sz="1200" kern="1200" dirty="0">
                <a:solidFill>
                  <a:schemeClr val="tx1"/>
                </a:solidFill>
                <a:effectLst/>
                <a:latin typeface="+mn-lt"/>
                <a:ea typeface="+mn-ea"/>
                <a:cs typeface="+mn-cs"/>
              </a:rPr>
              <a:t>restate in your own words what the criterion is asking for and what you should be looking for—before you get into actually looking at the artifacts. Then, analyze the artifacts</a:t>
            </a:r>
            <a:r>
              <a:rPr lang="en-US" sz="1200" kern="1200" baseline="0" dirty="0">
                <a:solidFill>
                  <a:schemeClr val="tx1"/>
                </a:solidFill>
                <a:effectLst/>
                <a:latin typeface="+mn-lt"/>
                <a:ea typeface="+mn-ea"/>
                <a:cs typeface="+mn-cs"/>
              </a:rPr>
              <a:t> for Criteria 5 and 6 and decide which example meets the criterion and which does not. More importantly, discuss WHY the example meets or does not meet the criterion.</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35</a:t>
            </a:fld>
            <a:endParaRPr lang="en-US" dirty="0"/>
          </a:p>
        </p:txBody>
      </p:sp>
    </p:spTree>
    <p:extLst>
      <p:ext uri="{BB962C8B-B14F-4D97-AF65-F5344CB8AC3E}">
        <p14:creationId xmlns:p14="http://schemas.microsoft.com/office/powerpoint/2010/main" val="2751310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Middle School Scope and Sequence I and J</a:t>
            </a: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36</a:t>
            </a:fld>
            <a:endParaRPr lang="en-US" dirty="0"/>
          </a:p>
        </p:txBody>
      </p:sp>
    </p:spTree>
    <p:extLst>
      <p:ext uri="{BB962C8B-B14F-4D97-AF65-F5344CB8AC3E}">
        <p14:creationId xmlns:p14="http://schemas.microsoft.com/office/powerpoint/2010/main" val="729340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a:t>
            </a:r>
            <a:r>
              <a:rPr lang="en-US" baseline="0" dirty="0"/>
              <a:t> &amp; Sequence</a:t>
            </a:r>
            <a:r>
              <a:rPr lang="en-US" dirty="0"/>
              <a:t> I does not</a:t>
            </a:r>
            <a:r>
              <a:rPr lang="en-US" baseline="0" dirty="0"/>
              <a:t> meet the criteria. It contains </a:t>
            </a:r>
            <a:r>
              <a:rPr lang="en-US" dirty="0"/>
              <a:t>everything. Every year. 13 topics show up in all</a:t>
            </a:r>
            <a:r>
              <a:rPr lang="en-US" baseline="0" dirty="0"/>
              <a:t> three courses!</a:t>
            </a:r>
          </a:p>
          <a:p>
            <a:endParaRPr lang="en-US" dirty="0"/>
          </a:p>
          <a:p>
            <a:r>
              <a:rPr lang="en-US" dirty="0"/>
              <a:t>Scope</a:t>
            </a:r>
            <a:r>
              <a:rPr lang="en-US" baseline="0" dirty="0"/>
              <a:t> &amp; Sequence</a:t>
            </a:r>
            <a:r>
              <a:rPr lang="en-US" dirty="0"/>
              <a:t> J meets the criterion. You</a:t>
            </a:r>
            <a:r>
              <a:rPr lang="en-US" baseline="0" dirty="0"/>
              <a:t> can see the progression through the courses and structure in content.</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37</a:t>
            </a:fld>
            <a:endParaRPr lang="en-US" dirty="0"/>
          </a:p>
        </p:txBody>
      </p:sp>
    </p:spTree>
    <p:extLst>
      <p:ext uri="{BB962C8B-B14F-4D97-AF65-F5344CB8AC3E}">
        <p14:creationId xmlns:p14="http://schemas.microsoft.com/office/powerpoint/2010/main" val="729340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Learning Objectives K and L (Algebra 1)</a:t>
            </a: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38</a:t>
            </a:fld>
            <a:endParaRPr lang="en-US" dirty="0"/>
          </a:p>
        </p:txBody>
      </p:sp>
    </p:spTree>
    <p:extLst>
      <p:ext uri="{BB962C8B-B14F-4D97-AF65-F5344CB8AC3E}">
        <p14:creationId xmlns:p14="http://schemas.microsoft.com/office/powerpoint/2010/main" val="1960912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 K meets the criterion.</a:t>
            </a:r>
            <a:r>
              <a:rPr lang="en-US" baseline="0" dirty="0"/>
              <a:t> T</a:t>
            </a:r>
            <a:r>
              <a:rPr lang="en-US" dirty="0"/>
              <a:t>here</a:t>
            </a:r>
            <a:r>
              <a:rPr lang="en-US" baseline="0" dirty="0"/>
              <a:t> are great connections between important HS work in Algebra.  Lesson #4, for example has students creating and solving equations, as well as explaining the steps needed to do so rather than taking on each of those 3 standards (A-CED.1, A-REI.1, and A-REI.3) as separate discrete topics.</a:t>
            </a:r>
          </a:p>
          <a:p>
            <a:endParaRPr lang="en-US" baseline="0" dirty="0"/>
          </a:p>
          <a:p>
            <a:r>
              <a:rPr lang="en-US" baseline="0" dirty="0"/>
              <a:t>Learning Objectives L does not meet the criterion. Each lesson is aligned to one and only one standard, looking much more like a list of the standards (in order!) than a coherent flow of topics and ideas.  </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39</a:t>
            </a:fld>
            <a:endParaRPr lang="en-US" dirty="0"/>
          </a:p>
        </p:txBody>
      </p:sp>
    </p:spTree>
    <p:extLst>
      <p:ext uri="{BB962C8B-B14F-4D97-AF65-F5344CB8AC3E}">
        <p14:creationId xmlns:p14="http://schemas.microsoft.com/office/powerpoint/2010/main" val="196091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171450" indent="-171450">
              <a:buFont typeface="Arial" pitchFamily="34" charset="0"/>
              <a:buChar char="•"/>
            </a:pPr>
            <a:r>
              <a:rPr lang="en-US" dirty="0"/>
              <a:t>The Common</a:t>
            </a:r>
            <a:r>
              <a:rPr lang="en-US" baseline="0" dirty="0"/>
              <a:t> Core State Standards</a:t>
            </a:r>
            <a:r>
              <a:rPr lang="en-US" dirty="0"/>
              <a:t> clearly say</a:t>
            </a:r>
            <a:r>
              <a:rPr lang="en-US" baseline="0" dirty="0"/>
              <a:t> that “These standards are not intended to be new names for old ways of doing business.  They are a call to take the next step.”</a:t>
            </a:r>
          </a:p>
          <a:p>
            <a:pPr marL="171450" indent="-171450">
              <a:buFont typeface="Arial" pitchFamily="34" charset="0"/>
              <a:buChar char="•"/>
            </a:pPr>
            <a:r>
              <a:rPr lang="en-US" dirty="0"/>
              <a:t>This is the message for everyone involved. In</a:t>
            </a:r>
            <a:r>
              <a:rPr lang="en-US" baseline="0" dirty="0"/>
              <a:t> the past, state standards might have been revised and it didn’t necessarily have an impact on instruction or for curriculum —what happened in the classroom was business as usual.</a:t>
            </a:r>
          </a:p>
          <a:p>
            <a:pPr marL="171450" indent="-171450">
              <a:buFont typeface="Arial" pitchFamily="34" charset="0"/>
              <a:buChar char="•"/>
            </a:pPr>
            <a:r>
              <a:rPr lang="en-US" baseline="0" dirty="0"/>
              <a:t>That can’t happen here—there are some real changes with these standards. There is no room for old ways of doing business.</a:t>
            </a:r>
            <a:endParaRPr lang="en-US" dirty="0"/>
          </a:p>
          <a:p>
            <a:endParaRPr lang="en-US" dirty="0"/>
          </a:p>
        </p:txBody>
      </p:sp>
      <p:sp>
        <p:nvSpPr>
          <p:cNvPr id="4" name="Slide Number Placeholder 3"/>
          <p:cNvSpPr>
            <a:spLocks noGrp="1"/>
          </p:cNvSpPr>
          <p:nvPr>
            <p:ph type="sldNum" sz="quarter" idx="10"/>
          </p:nvPr>
        </p:nvSpPr>
        <p:spPr/>
        <p:txBody>
          <a:bodyPr/>
          <a:lstStyle/>
          <a:p>
            <a:fld id="{9F7585A6-FEAD-4BBF-B2E5-E8FB2A67F23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criterion spans three slides}</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Criteria 7 through 10 address the importance of the connection between the Standards for Mathematical Content and the Standards for Mathematical Practice. Practices cannot be done to students, materials need to support teachers in eliciting the practices from students.</a:t>
            </a:r>
          </a:p>
          <a:p>
            <a:endParaRPr lang="en-US" dirty="0"/>
          </a:p>
          <a:p>
            <a:pPr marL="171450" indent="-171450">
              <a:buFont typeface="Arial" panose="020B0604020202020204" pitchFamily="34" charset="0"/>
              <a:buChar char="•"/>
            </a:pPr>
            <a:r>
              <a:rPr lang="en-US" dirty="0"/>
              <a:t>In math we have two distinct lists of standards:  Standards for Mathematical</a:t>
            </a:r>
            <a:r>
              <a:rPr lang="en-US" baseline="0" dirty="0"/>
              <a:t> Content and Standards for Mathematical Practice</a:t>
            </a:r>
            <a:r>
              <a:rPr lang="en-US" dirty="0"/>
              <a:t>, and they can’t be addressed separately. The Standards issue a call to connect these two lists on page 8.</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good example of this is mathematical Practice Standard 3: Construct viable arguments and critique the reasoning of others. Generally we are talking about mathematical reasoning. But we can’t just reason, we have to reason </a:t>
            </a:r>
            <a:r>
              <a:rPr lang="en-US" i="1" dirty="0"/>
              <a:t>about</a:t>
            </a:r>
            <a:r>
              <a:rPr lang="en-US" dirty="0"/>
              <a:t> something. And that content has to come from the context of the grade level standards.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There shouldn’t be lessons on “reasoning” or “modeling” that are not connected to the content standards for that grade.  There shouldn’t be lessons on “how to persevere” or “how to look for and make use of structure” that aren’t connected to the content standards for that grade.</a:t>
            </a:r>
          </a:p>
          <a:p>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40</a:t>
            </a:fld>
            <a:endParaRPr lang="en-US" dirty="0"/>
          </a:p>
        </p:txBody>
      </p:sp>
    </p:spTree>
    <p:extLst>
      <p:ext uri="{BB962C8B-B14F-4D97-AF65-F5344CB8AC3E}">
        <p14:creationId xmlns:p14="http://schemas.microsoft.com/office/powerpoint/2010/main" val="2945074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Educators</a:t>
            </a:r>
            <a:r>
              <a:rPr lang="en-US" sz="1200" baseline="0" dirty="0"/>
              <a:t> sometimes wonder, w</a:t>
            </a:r>
            <a:r>
              <a:rPr lang="en-US" sz="1200" dirty="0"/>
              <a:t>hat does it look like for materials to meaningfully</a:t>
            </a:r>
            <a:r>
              <a:rPr lang="en-US" sz="1200" baseline="0" dirty="0"/>
              <a:t> connect content and practice standards? </a:t>
            </a:r>
          </a:p>
          <a:p>
            <a:pPr marL="171450" indent="-171450">
              <a:buFont typeface="Arial" panose="020B0604020202020204" pitchFamily="34" charset="0"/>
              <a:buChar char="•"/>
            </a:pPr>
            <a:endParaRPr lang="en-US" sz="1200" baseline="0" dirty="0"/>
          </a:p>
          <a:p>
            <a:r>
              <a:rPr lang="en-US" sz="1200" baseline="0" dirty="0"/>
              <a:t>{Read bullet points on this slide and the next one.} </a:t>
            </a:r>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41</a:t>
            </a:fld>
            <a:endParaRPr lang="en-US" dirty="0"/>
          </a:p>
        </p:txBody>
      </p:sp>
    </p:spTree>
    <p:extLst>
      <p:ext uri="{BB962C8B-B14F-4D97-AF65-F5344CB8AC3E}">
        <p14:creationId xmlns:p14="http://schemas.microsoft.com/office/powerpoint/2010/main" val="2334274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{Read bullet points.}</a:t>
            </a:r>
          </a:p>
        </p:txBody>
      </p:sp>
      <p:sp>
        <p:nvSpPr>
          <p:cNvPr id="4" name="Slide Number Placeholder 3"/>
          <p:cNvSpPr>
            <a:spLocks noGrp="1"/>
          </p:cNvSpPr>
          <p:nvPr>
            <p:ph type="sldNum" sz="quarter" idx="10"/>
          </p:nvPr>
        </p:nvSpPr>
        <p:spPr/>
        <p:txBody>
          <a:bodyPr/>
          <a:lstStyle/>
          <a:p>
            <a:fld id="{2FD13107-EE22-46DD-98C0-67FAAA2C5B6C}" type="slidenum">
              <a:rPr lang="en-US" smtClean="0"/>
              <a:pPr/>
              <a:t>42</a:t>
            </a:fld>
            <a:endParaRPr lang="en-US" dirty="0"/>
          </a:p>
        </p:txBody>
      </p:sp>
    </p:spTree>
    <p:extLst>
      <p:ext uri="{BB962C8B-B14F-4D97-AF65-F5344CB8AC3E}">
        <p14:creationId xmlns:p14="http://schemas.microsoft.com/office/powerpoint/2010/main" val="3696596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Materials also need to promote focus and coherence by particularly connecting practice standards with content that is the Major Work of the grade.  A good use of constructing arguments and critiquing the reasoning of others (MP.3) would be in the areas of mathematics that are most important for students to develop deep conceptual understanding in and that lie on the progression towards Algebra.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6"/>
              </a:solidFill>
            </a:endParaRP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43</a:t>
            </a:fld>
            <a:endParaRPr lang="en-US" dirty="0"/>
          </a:p>
        </p:txBody>
      </p:sp>
    </p:spTree>
    <p:extLst>
      <p:ext uri="{BB962C8B-B14F-4D97-AF65-F5344CB8AC3E}">
        <p14:creationId xmlns:p14="http://schemas.microsoft.com/office/powerpoint/2010/main" val="2098819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Another</a:t>
            </a:r>
            <a:r>
              <a:rPr lang="en-US" baseline="0" dirty="0"/>
              <a:t> example of how this Criterion applies to math materials is looking at how those materials treat MP.8. {Read K-5, 6-8, &amp; HS bullets.}</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44</a:t>
            </a:fld>
            <a:endParaRPr lang="en-US" dirty="0"/>
          </a:p>
        </p:txBody>
      </p:sp>
    </p:spTree>
    <p:extLst>
      <p:ext uri="{BB962C8B-B14F-4D97-AF65-F5344CB8AC3E}">
        <p14:creationId xmlns:p14="http://schemas.microsoft.com/office/powerpoint/2010/main" val="4197487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It is also important for the attention to be made for the full meaning of each practice standard, not just superficial coverage. MP.1 – Make sense of problems and persevere in solving them doesn’t mean do problems or just solve problems, but for students to have opportunities to solve grade-level appropriate problems that they need to make sense of and that requires them to persevere to a solution beyond the point when they would like to give up.  Materials need to give students opportunities to engage in the full meaning of the practice standards.</a:t>
            </a:r>
          </a:p>
          <a:p>
            <a:endParaRPr lang="en-US" baseline="0"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45</a:t>
            </a:fld>
            <a:endParaRPr lang="en-US" dirty="0"/>
          </a:p>
        </p:txBody>
      </p:sp>
    </p:spTree>
    <p:extLst>
      <p:ext uri="{BB962C8B-B14F-4D97-AF65-F5344CB8AC3E}">
        <p14:creationId xmlns:p14="http://schemas.microsoft.com/office/powerpoint/2010/main" val="21011494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Use appropriate tools strategically MP.5 doesn’t mean simply “use a calculator.” T</a:t>
            </a:r>
            <a:r>
              <a:rPr lang="en-US" dirty="0"/>
              <a:t>elling students</a:t>
            </a:r>
            <a:r>
              <a:rPr lang="en-US" baseline="0" dirty="0"/>
              <a:t> to use a calculator doesn’t fulfill this criteria. Note that this also isn’t limited to technological tools.  Other things are tools too: number lines, visual models, a coordinate grid.</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46</a:t>
            </a:fld>
            <a:endParaRPr lang="en-US" dirty="0"/>
          </a:p>
        </p:txBody>
      </p:sp>
    </p:spTree>
    <p:extLst>
      <p:ext uri="{BB962C8B-B14F-4D97-AF65-F5344CB8AC3E}">
        <p14:creationId xmlns:p14="http://schemas.microsoft.com/office/powerpoint/2010/main" val="1934869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Another</a:t>
            </a:r>
            <a:r>
              <a:rPr lang="en-US" baseline="0" dirty="0"/>
              <a:t> example you might consider is how materials address MP.8. Asking students to extend patterns or reason repetitively are not accurately addressing MP.8. Students should be drawing conclusions on their own based on the work they engaged with, to get at the full intent of MP.8. </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47</a:t>
            </a:fld>
            <a:endParaRPr lang="en-US" dirty="0"/>
          </a:p>
        </p:txBody>
      </p:sp>
    </p:spTree>
    <p:extLst>
      <p:ext uri="{BB962C8B-B14F-4D97-AF65-F5344CB8AC3E}">
        <p14:creationId xmlns:p14="http://schemas.microsoft.com/office/powerpoint/2010/main" val="2625165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Finally,  Criterion 10 demands for materials to support the emphasis the Standards have on mathematical reasoning.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{Read slide.}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It’s important to note for p</a:t>
            </a:r>
            <a:r>
              <a:rPr lang="en-US" dirty="0"/>
              <a:t>art b: we’re not always talking about a verbal explanation. Problem solving can be a form of argument as well.</a:t>
            </a:r>
          </a:p>
        </p:txBody>
      </p:sp>
      <p:sp>
        <p:nvSpPr>
          <p:cNvPr id="4" name="Slide Number Placeholder 3"/>
          <p:cNvSpPr>
            <a:spLocks noGrp="1"/>
          </p:cNvSpPr>
          <p:nvPr>
            <p:ph type="sldNum" sz="quarter" idx="10"/>
          </p:nvPr>
        </p:nvSpPr>
        <p:spPr/>
        <p:txBody>
          <a:bodyPr/>
          <a:lstStyle/>
          <a:p>
            <a:fld id="{2FD13107-EE22-46DD-98C0-67FAAA2C5B6C}" type="slidenum">
              <a:rPr lang="en-US" smtClean="0"/>
              <a:pPr/>
              <a:t>48</a:t>
            </a:fld>
            <a:endParaRPr lang="en-US" dirty="0"/>
          </a:p>
        </p:txBody>
      </p:sp>
    </p:spTree>
    <p:extLst>
      <p:ext uri="{BB962C8B-B14F-4D97-AF65-F5344CB8AC3E}">
        <p14:creationId xmlns:p14="http://schemas.microsoft.com/office/powerpoint/2010/main" val="26164191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{Pause from presentation to have attendees complete activity for Criteria 7-10, which address the importance of the connection between the Standards for Mathematical Content and the Standards for Mathematical Practice.}</a:t>
            </a:r>
          </a:p>
          <a:p>
            <a:endParaRPr lang="en-US" baseline="0" dirty="0"/>
          </a:p>
          <a:p>
            <a:r>
              <a:rPr lang="en-US" baseline="0" dirty="0"/>
              <a:t>Use following materials for Criteria 7-10:</a:t>
            </a:r>
          </a:p>
          <a:p>
            <a:pPr marL="171450" indent="-171450">
              <a:buFont typeface="Arial"/>
              <a:buChar char="•"/>
            </a:pPr>
            <a:r>
              <a:rPr lang="en-US" baseline="0" dirty="0"/>
              <a:t>Criterion 7: Tasks M and N (Fifth Grade)</a:t>
            </a:r>
          </a:p>
          <a:p>
            <a:pPr marL="171450" indent="-171450">
              <a:buFont typeface="Arial"/>
              <a:buChar char="•"/>
            </a:pPr>
            <a:r>
              <a:rPr lang="en-US" baseline="0" dirty="0"/>
              <a:t>Criterion 8: Projects O and P (Fourth Grade)</a:t>
            </a:r>
          </a:p>
          <a:p>
            <a:pPr marL="171450" indent="-171450">
              <a:buFont typeface="Arial"/>
              <a:buChar char="•"/>
            </a:pPr>
            <a:r>
              <a:rPr lang="en-US" baseline="0" dirty="0"/>
              <a:t>Criterion 9: Table with Math Practices and Problems</a:t>
            </a:r>
          </a:p>
          <a:p>
            <a:pPr marL="171450" indent="-171450">
              <a:buFont typeface="Arial"/>
              <a:buChar char="•"/>
            </a:pPr>
            <a:r>
              <a:rPr lang="en-US" baseline="0" dirty="0"/>
              <a:t>Criterion 10: Table with problems</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Working</a:t>
            </a:r>
            <a:r>
              <a:rPr lang="en-US" sz="1200" kern="1200" baseline="0" dirty="0">
                <a:solidFill>
                  <a:schemeClr val="tx1"/>
                </a:solidFill>
                <a:effectLst/>
                <a:latin typeface="+mn-lt"/>
                <a:ea typeface="+mn-ea"/>
                <a:cs typeface="+mn-cs"/>
              </a:rPr>
              <a:t> with a partner or small group, first </a:t>
            </a:r>
            <a:r>
              <a:rPr lang="en-US" sz="1200" kern="1200" dirty="0">
                <a:solidFill>
                  <a:schemeClr val="tx1"/>
                </a:solidFill>
                <a:effectLst/>
                <a:latin typeface="+mn-lt"/>
                <a:ea typeface="+mn-ea"/>
                <a:cs typeface="+mn-cs"/>
              </a:rPr>
              <a:t>restate in your own words what each criterion is asking for and what you should be looking for—before you get into actually looking at the artifacts. Then, analyze the artifacts</a:t>
            </a:r>
            <a:r>
              <a:rPr lang="en-US" sz="1200" kern="1200" baseline="0" dirty="0">
                <a:solidFill>
                  <a:schemeClr val="tx1"/>
                </a:solidFill>
                <a:effectLst/>
                <a:latin typeface="+mn-lt"/>
                <a:ea typeface="+mn-ea"/>
                <a:cs typeface="+mn-cs"/>
              </a:rPr>
              <a:t> for Criteria 7 - 10 and decide which example meets the criterion and which does not. More importantly, discuss WHY the example meets or does not meet the criterion.</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49</a:t>
            </a:fld>
            <a:endParaRPr lang="en-US" dirty="0"/>
          </a:p>
        </p:txBody>
      </p:sp>
    </p:spTree>
    <p:extLst>
      <p:ext uri="{BB962C8B-B14F-4D97-AF65-F5344CB8AC3E}">
        <p14:creationId xmlns:p14="http://schemas.microsoft.com/office/powerpoint/2010/main" val="275131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baseline="0" dirty="0"/>
              <a:t>This list represents some of the old ways of doing business in textbooks that are simply not aligned with CCSS.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Some books present a different topic every day and treat every topic as equally important.  This goes against the focus and coherence of the Standards. There are cases in which textbooks just use a list of standards as their table of contents – math is not a flat list of topics, this is an old way of doing business.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Some materials had elementary students dipping into advanced work at the expense of mastering fundamentals.  This is back to the mentality of students doing </a:t>
            </a:r>
            <a:r>
              <a:rPr lang="en-US" b="1" baseline="0" dirty="0"/>
              <a:t>a little bit </a:t>
            </a:r>
            <a:r>
              <a:rPr lang="en-US" baseline="0" dirty="0"/>
              <a:t>of </a:t>
            </a:r>
            <a:r>
              <a:rPr lang="en-US" b="1" baseline="0" dirty="0"/>
              <a:t>everything, </a:t>
            </a:r>
            <a:r>
              <a:rPr lang="en-US" baseline="0" dirty="0"/>
              <a:t> </a:t>
            </a:r>
            <a:r>
              <a:rPr lang="en-US" b="1" baseline="0" dirty="0"/>
              <a:t>every</a:t>
            </a:r>
            <a:r>
              <a:rPr lang="en-US" baseline="0" dirty="0"/>
              <a:t> year.  This leads to infinitesimal advance in each grade with endless review.  Have you seen middle school books recently?  They don’t list a grade anymore, they are just different colors or animals – red, blue and green for instance. It is almost impossible to know which grade is which in some middle school series even after opening the book, because </a:t>
            </a:r>
            <a:r>
              <a:rPr lang="en-US" b="1" baseline="0" dirty="0"/>
              <a:t>the topics and level of expectations </a:t>
            </a:r>
            <a:r>
              <a:rPr lang="en-US" baseline="0" dirty="0"/>
              <a:t>are minimally varied from each other.  Infinitesimal advance in each grade with endless review.  There are countless Algebra I books where ½ the year is spent covering middle school material with no indication to the teacher that this material is review.</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Books often contain incoherence and illogic.  They put topics together that had no right to be together – one chapter of an Algebra book, chapter one, was actually titled “Angles and Order of Operations”  This makes no sense.  Math should make sense, and all too often the incoherence of textbooks sabotages that.</a:t>
            </a:r>
          </a:p>
        </p:txBody>
      </p:sp>
      <p:sp>
        <p:nvSpPr>
          <p:cNvPr id="4" name="Slide Number Placeholder 3"/>
          <p:cNvSpPr>
            <a:spLocks noGrp="1"/>
          </p:cNvSpPr>
          <p:nvPr>
            <p:ph type="sldNum" sz="quarter" idx="10"/>
          </p:nvPr>
        </p:nvSpPr>
        <p:spPr/>
        <p:txBody>
          <a:bodyPr/>
          <a:lstStyle/>
          <a:p>
            <a:fld id="{0631DD7B-7359-4D3A-9DB4-B12399EF667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Criterion 7: Tasks M and N (Fifth Grade)</a:t>
            </a:r>
          </a:p>
        </p:txBody>
      </p:sp>
      <p:sp>
        <p:nvSpPr>
          <p:cNvPr id="4" name="Slide Number Placeholder 3"/>
          <p:cNvSpPr>
            <a:spLocks noGrp="1"/>
          </p:cNvSpPr>
          <p:nvPr>
            <p:ph type="sldNum" sz="quarter" idx="10"/>
          </p:nvPr>
        </p:nvSpPr>
        <p:spPr/>
        <p:txBody>
          <a:bodyPr/>
          <a:lstStyle/>
          <a:p>
            <a:fld id="{2FD13107-EE22-46DD-98C0-67FAAA2C5B6C}" type="slidenum">
              <a:rPr lang="en-US" smtClean="0"/>
              <a:pPr/>
              <a:t>50</a:t>
            </a:fld>
            <a:endParaRPr lang="en-US" dirty="0"/>
          </a:p>
        </p:txBody>
      </p:sp>
    </p:spTree>
    <p:extLst>
      <p:ext uri="{BB962C8B-B14F-4D97-AF65-F5344CB8AC3E}">
        <p14:creationId xmlns:p14="http://schemas.microsoft.com/office/powerpoint/2010/main" val="1269328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Task M meets</a:t>
            </a:r>
            <a:r>
              <a:rPr lang="en-US" sz="1200" kern="1200" baseline="0" dirty="0">
                <a:solidFill>
                  <a:schemeClr val="tx1"/>
                </a:solidFill>
                <a:effectLst/>
                <a:latin typeface="+mn-lt"/>
                <a:ea typeface="+mn-ea"/>
                <a:cs typeface="+mn-cs"/>
              </a:rPr>
              <a:t> Criterion 7. It</a:t>
            </a:r>
            <a:r>
              <a:rPr lang="en-US" sz="1200" kern="1200" dirty="0">
                <a:solidFill>
                  <a:schemeClr val="tx1"/>
                </a:solidFill>
                <a:effectLst/>
                <a:latin typeface="+mn-lt"/>
                <a:ea typeface="+mn-ea"/>
                <a:cs typeface="+mn-cs"/>
              </a:rPr>
              <a:t> requires students to engage with the mathematical practices and content that focuses on the Major Work in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Students need to use the practices as well as their understanding of adding and subtracting fractions with unlike denominators in order to form an answer/argument for this problem.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Task N requires that students focus on practicing the practices listed – not in a meaningful way. It does not meet Criterion</a:t>
            </a:r>
            <a:r>
              <a:rPr lang="en-US" sz="1200" kern="1200" baseline="0" dirty="0">
                <a:solidFill>
                  <a:schemeClr val="tx1"/>
                </a:solidFill>
                <a:effectLst/>
                <a:latin typeface="+mn-lt"/>
                <a:ea typeface="+mn-ea"/>
                <a:cs typeface="+mn-cs"/>
              </a:rPr>
              <a:t> 7.</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51</a:t>
            </a:fld>
            <a:endParaRPr lang="en-US" dirty="0"/>
          </a:p>
        </p:txBody>
      </p:sp>
    </p:spTree>
    <p:extLst>
      <p:ext uri="{BB962C8B-B14F-4D97-AF65-F5344CB8AC3E}">
        <p14:creationId xmlns:p14="http://schemas.microsoft.com/office/powerpoint/2010/main" val="12693282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Criterion 8: Projects O and P (Fourth Grade)</a:t>
            </a: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52</a:t>
            </a:fld>
            <a:endParaRPr lang="en-US" dirty="0"/>
          </a:p>
        </p:txBody>
      </p:sp>
    </p:spTree>
    <p:extLst>
      <p:ext uri="{BB962C8B-B14F-4D97-AF65-F5344CB8AC3E}">
        <p14:creationId xmlns:p14="http://schemas.microsoft.com/office/powerpoint/2010/main" val="39831833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the practice standards should connect to content that is emphasized</a:t>
            </a:r>
            <a:r>
              <a:rPr lang="en-US" baseline="0" dirty="0"/>
              <a:t> in the Standards. While Project O is grade level work, it is not Major Work of the grade. MP.1 is named, but is it really present? Project O does not meet Criterion 8.</a:t>
            </a:r>
          </a:p>
          <a:p>
            <a:endParaRPr lang="en-US" baseline="0" dirty="0"/>
          </a:p>
          <a:p>
            <a:r>
              <a:rPr lang="en-US" baseline="0" dirty="0"/>
              <a:t>For Project P, you can see the vertical coherence of the standards as the project entails related skills from standards from an earlier grade. The project is centered </a:t>
            </a:r>
            <a:r>
              <a:rPr lang="en-US" baseline="0"/>
              <a:t>on Major </a:t>
            </a:r>
            <a:r>
              <a:rPr lang="en-US" baseline="0" dirty="0"/>
              <a:t>W</a:t>
            </a:r>
            <a:r>
              <a:rPr lang="en-US" baseline="0"/>
              <a:t>ork </a:t>
            </a:r>
            <a:r>
              <a:rPr lang="en-US" baseline="0" dirty="0"/>
              <a:t>of the grade. Project P meets Criterion 8. </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53</a:t>
            </a:fld>
            <a:endParaRPr lang="en-US" dirty="0"/>
          </a:p>
        </p:txBody>
      </p:sp>
    </p:spTree>
    <p:extLst>
      <p:ext uri="{BB962C8B-B14F-4D97-AF65-F5344CB8AC3E}">
        <p14:creationId xmlns:p14="http://schemas.microsoft.com/office/powerpoint/2010/main" val="3983183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Criterion 9: Table with Math Practices and Problems</a:t>
            </a: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54</a:t>
            </a:fld>
            <a:endParaRPr lang="en-US" dirty="0"/>
          </a:p>
        </p:txBody>
      </p:sp>
    </p:spTree>
    <p:extLst>
      <p:ext uri="{BB962C8B-B14F-4D97-AF65-F5344CB8AC3E}">
        <p14:creationId xmlns:p14="http://schemas.microsoft.com/office/powerpoint/2010/main" val="3919247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MP.1 – Problem 1 meets Criterion 9. High School students</a:t>
            </a:r>
            <a:r>
              <a:rPr lang="en-US" baseline="0" dirty="0"/>
              <a:t> must make sense of the problem given, working with fractional parts of whole numbers, to determine how many chairs were in the second hall at first. This is a multi-step problem in which each step is important to arriving at the correct answer. Students may demonstrate productive struggle as they make sense of what the problem is asking. </a:t>
            </a:r>
          </a:p>
          <a:p>
            <a:endParaRPr lang="en-US" baseline="0" dirty="0"/>
          </a:p>
          <a:p>
            <a:r>
              <a:rPr lang="en-US" baseline="0" dirty="0"/>
              <a:t>Problem 2 does not meet Criterion 9. </a:t>
            </a:r>
          </a:p>
          <a:p>
            <a:endParaRPr lang="en-US" baseline="0" dirty="0"/>
          </a:p>
          <a:p>
            <a:r>
              <a:rPr lang="en-US" baseline="0" dirty="0"/>
              <a:t>MP.3 – Problem 4 meets Criterion 9. Students must first perform the operations needed to determine how much five 2 lb. bags of rice will cost. Once they’ve figured out which price is lower they must decide if the friend was correct and justify why they think that. This problem asks students to support their reasoning with evidence. </a:t>
            </a:r>
          </a:p>
          <a:p>
            <a:endParaRPr lang="en-US" baseline="0" dirty="0"/>
          </a:p>
          <a:p>
            <a:r>
              <a:rPr lang="en-US" baseline="0" dirty="0"/>
              <a:t>Problem 3 does not meet Criterion 9.</a:t>
            </a:r>
          </a:p>
          <a:p>
            <a:endParaRPr lang="en-US" baseline="0" dirty="0"/>
          </a:p>
          <a:p>
            <a:r>
              <a:rPr lang="en-US" baseline="0" dirty="0"/>
              <a:t>MP.5 – Problem 6 meets Criterion 9. Students are given a problem to solve absent any instruction or guidance as to what tool(s) might be most helpful to solve that problem. The absence of teacher direction allows students to determine what tool(s) are appropriate for solving that type of problem.</a:t>
            </a:r>
          </a:p>
          <a:p>
            <a:endParaRPr lang="en-US" baseline="0" dirty="0"/>
          </a:p>
          <a:p>
            <a:r>
              <a:rPr lang="en-US" baseline="0" dirty="0"/>
              <a:t>Problem 5 does not meet Criterion 9. It begins by telling students to use a ruler to measure and ends with telling students to use a calculator to find the mean, mode, and median. If students are being told what tools to use, the materials are not attending the full meaning of MP.5.</a:t>
            </a:r>
          </a:p>
          <a:p>
            <a:endParaRPr lang="en-US" baseline="0" dirty="0"/>
          </a:p>
          <a:p>
            <a:r>
              <a:rPr lang="en-US" baseline="0" dirty="0"/>
              <a:t>MP.7 – Problem 7 meets Criterion 9. The numbers in problem 7 have been carefully chosen to guide students to use the structure of the numbers to solve the problem. It relates 60 to 30 to 15 – dividing each number by 2 or cutting it in half once and in half again. Students are able to use what they know about numbers to see that relationship and use that structure to find an answer. </a:t>
            </a:r>
          </a:p>
          <a:p>
            <a:endParaRPr lang="en-US" baseline="0" dirty="0"/>
          </a:p>
          <a:p>
            <a:r>
              <a:rPr lang="en-US" baseline="0" dirty="0"/>
              <a:t>Problem 8 does not meet Criterion 9. Completing a table is not making use of structure. </a:t>
            </a:r>
          </a:p>
          <a:p>
            <a:endParaRPr lang="en-US" baseline="0" dirty="0"/>
          </a:p>
          <a:p>
            <a:r>
              <a:rPr lang="en-US" baseline="0" dirty="0"/>
              <a:t>MP.8 – Problem 9 meets Criterion 9. Students in first grade can see that in each set of problems one addend stays the same and the other is increased by one. Students notice that calculations are repeated and are drawn to look for a shortcut or use an opportunistic strategy to solve. </a:t>
            </a:r>
          </a:p>
          <a:p>
            <a:endParaRPr lang="en-US" baseline="0" dirty="0"/>
          </a:p>
          <a:p>
            <a:r>
              <a:rPr lang="en-US" baseline="0" dirty="0"/>
              <a:t>Problem 10 does not meet Criterion 9.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55</a:t>
            </a:fld>
            <a:endParaRPr lang="en-US" dirty="0"/>
          </a:p>
        </p:txBody>
      </p:sp>
    </p:spTree>
    <p:extLst>
      <p:ext uri="{BB962C8B-B14F-4D97-AF65-F5344CB8AC3E}">
        <p14:creationId xmlns:p14="http://schemas.microsoft.com/office/powerpoint/2010/main" val="3919247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Criterion 10: Table with problems</a:t>
            </a: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56</a:t>
            </a:fld>
            <a:endParaRPr lang="en-US" dirty="0"/>
          </a:p>
        </p:txBody>
      </p:sp>
    </p:spTree>
    <p:extLst>
      <p:ext uri="{BB962C8B-B14F-4D97-AF65-F5344CB8AC3E}">
        <p14:creationId xmlns:p14="http://schemas.microsoft.com/office/powerpoint/2010/main" val="2603600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a:t>
            </a:r>
            <a:r>
              <a:rPr lang="en-US" baseline="0" dirty="0"/>
              <a:t>  Though both questions prompt students to construct viable arguments, because transformations are not part of grade 5 in the CCSSM, problem 2 does not meet Criterion 10, since 10a asks for it to happen concerning key grade-level mathematics.</a:t>
            </a:r>
          </a:p>
          <a:p>
            <a:endParaRPr lang="en-US" baseline="0" dirty="0"/>
          </a:p>
          <a:p>
            <a:r>
              <a:rPr lang="en-US" baseline="0" dirty="0"/>
              <a:t>10b. Problem 3 meets Criterion 10 because students have to solve the problem mathematically, answer the two questions (How many bottles are still needed?, Will Ben’s class reach its goal?) and then explain how they know. While problem 4 asks students to show their work, the problem does not support the Standards’ emphasis on mathematical reasoning. </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57</a:t>
            </a:fld>
            <a:endParaRPr lang="en-US" dirty="0"/>
          </a:p>
        </p:txBody>
      </p:sp>
    </p:spTree>
    <p:extLst>
      <p:ext uri="{BB962C8B-B14F-4D97-AF65-F5344CB8AC3E}">
        <p14:creationId xmlns:p14="http://schemas.microsoft.com/office/powerpoint/2010/main" val="2603600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Indicators of Quality are additional considerations when reviewing materials.</a:t>
            </a:r>
            <a:r>
              <a:rPr lang="en-US" baseline="0" dirty="0"/>
              <a:t> </a:t>
            </a:r>
            <a:r>
              <a:rPr lang="en-US" dirty="0"/>
              <a:t>Some that stand out</a:t>
            </a:r>
            <a:r>
              <a:rPr lang="en-US" baseline="0" dirty="0"/>
              <a:t> </a:t>
            </a:r>
            <a:r>
              <a:rPr lang="en-US" dirty="0"/>
              <a:t>are:</a:t>
            </a:r>
          </a:p>
          <a:p>
            <a:endParaRPr lang="en-US" dirty="0"/>
          </a:p>
          <a:p>
            <a:pPr marL="171450" indent="-171450">
              <a:buFont typeface="Arial" panose="020B0604020202020204" pitchFamily="34" charset="0"/>
              <a:buChar char="•"/>
            </a:pPr>
            <a:r>
              <a:rPr lang="en-US" dirty="0"/>
              <a:t>Problems are worth doing – this is similar to the Literacy concept of texts</a:t>
            </a:r>
            <a:r>
              <a:rPr lang="en-US" baseline="0" dirty="0"/>
              <a:t> worth reading.  Let’s not give students exercises without purpose but problems worth doing, problems with a purpose.  </a:t>
            </a:r>
          </a:p>
          <a:p>
            <a:pPr marL="171450" indent="-171450">
              <a:buFont typeface="Arial" panose="020B0604020202020204" pitchFamily="34" charset="0"/>
              <a:buChar char="•"/>
            </a:pPr>
            <a:r>
              <a:rPr lang="en-US" dirty="0"/>
              <a:t>There need to be separate teacher materials that support</a:t>
            </a:r>
            <a:r>
              <a:rPr lang="en-US" baseline="0" dirty="0"/>
              <a:t> and reward teacher study including discussion on anticipating a variety of students responses, guidance on lesson flow, guidance on questions that best prompt students thinking and discussion of desired mathematical behaviors being elicited among students.  </a:t>
            </a:r>
          </a:p>
          <a:p>
            <a:pPr marL="171450" indent="-171450">
              <a:buFont typeface="Arial" panose="020B0604020202020204" pitchFamily="34" charset="0"/>
              <a:buChar char="•"/>
            </a:pPr>
            <a:r>
              <a:rPr lang="en-US" dirty="0"/>
              <a:t>The</a:t>
            </a:r>
            <a:r>
              <a:rPr lang="en-US" baseline="0" dirty="0"/>
              <a:t> u</a:t>
            </a:r>
            <a:r>
              <a:rPr lang="en-US" dirty="0"/>
              <a:t>se</a:t>
            </a:r>
            <a:r>
              <a:rPr lang="en-US" baseline="0" dirty="0"/>
              <a:t> of manipulatives follow best practices:  manipulatives are a tool to understand math – not the math themselves.  Materials shouldn’t assess whether students understand how to use </a:t>
            </a:r>
            <a:r>
              <a:rPr lang="en-US" baseline="0" dirty="0" err="1"/>
              <a:t>manipulatives</a:t>
            </a:r>
            <a:r>
              <a:rPr lang="en-US" baseline="0" dirty="0"/>
              <a:t>, there should be a plan for </a:t>
            </a:r>
            <a:r>
              <a:rPr lang="en-US" baseline="0" dirty="0" err="1"/>
              <a:t>manipulatives</a:t>
            </a:r>
            <a:r>
              <a:rPr lang="en-US" baseline="0" dirty="0"/>
              <a:t> to be weaned from and </a:t>
            </a:r>
            <a:r>
              <a:rPr lang="en-US" baseline="0" dirty="0" err="1"/>
              <a:t>manipulatives</a:t>
            </a:r>
            <a:r>
              <a:rPr lang="en-US" baseline="0" dirty="0"/>
              <a:t> should represent the mathematics faithfully, not be a burden to have to unlearn.</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58</a:t>
            </a:fld>
            <a:endParaRPr lang="en-US" dirty="0"/>
          </a:p>
        </p:txBody>
      </p:sp>
    </p:spTree>
    <p:extLst>
      <p:ext uri="{BB962C8B-B14F-4D97-AF65-F5344CB8AC3E}">
        <p14:creationId xmlns:p14="http://schemas.microsoft.com/office/powerpoint/2010/main" val="4137355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Visual design should not be distracting and chaotic. Many books contain endless photos of people hanging gliding and high diving, side bars and wild fonts or colors.  All of this can make it difficult to find the math within the book.  We must demand from books a visual design that supports students engaging with math, not chaos that is designed to “look interesting” to adult purchasers. </a:t>
            </a:r>
          </a:p>
          <a:p>
            <a:endParaRPr lang="en-US" dirty="0"/>
          </a:p>
          <a:p>
            <a:pPr marL="171450" indent="-171450">
              <a:buFont typeface="Arial" panose="020B0604020202020204" pitchFamily="34" charset="0"/>
              <a:buChar char="•"/>
            </a:pPr>
            <a:r>
              <a:rPr lang="en-US" dirty="0"/>
              <a:t>And</a:t>
            </a:r>
            <a:r>
              <a:rPr lang="en-US" baseline="0" dirty="0"/>
              <a:t> very importantly - support for English language learners needs to be thoughtful and helpful so that all students can meet the same standards. </a:t>
            </a:r>
          </a:p>
          <a:p>
            <a:endParaRPr lang="en-US" baseline="0" dirty="0"/>
          </a:p>
          <a:p>
            <a:r>
              <a:rPr lang="en-US" dirty="0"/>
              <a:t>When reading the Publishers’ Criteria,</a:t>
            </a:r>
            <a:r>
              <a:rPr lang="en-US" baseline="0" dirty="0"/>
              <a:t> you will get a better sense of each of these.  As the Criteria are not a substitution for Standards, this presentation is by no means a substitution for the Publishers’ Criteria.  Take the time to really read it and digest it to best help you make the important purchasing and adoption decisions ahead of you.</a:t>
            </a:r>
            <a:endParaRPr lang="en-US"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59</a:t>
            </a:fld>
            <a:endParaRPr lang="en-US" dirty="0"/>
          </a:p>
        </p:txBody>
      </p:sp>
    </p:spTree>
    <p:extLst>
      <p:ext uri="{BB962C8B-B14F-4D97-AF65-F5344CB8AC3E}">
        <p14:creationId xmlns:p14="http://schemas.microsoft.com/office/powerpoint/2010/main" val="39573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US" baseline="0" dirty="0"/>
              <a:t>Materials contain a widespread lack of rigor.  At one extreme, there is reliance of rote learning at the expense of conceptual understanding – all procedural skill and fluency.  At another extreme, there is aversion to repetitious practice – books that dedicate so much time to applications that there is very little opportunity for students to practice the mathematical skills they need to develop. Both exist. Both are old ways of doing business.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Content in a lot of books is severely restricted to stereotyped problems lending themselves to mnemonics or tricks.  Assignments contain problems that all looked exactly the same.  Who wouldn’t want to use tricks when there is no variety to what is being asked to do?  For example, when a student is asked to write “I will not chew gum in class” 100 times, he/she soon realizes that it is easier to write” I” 100 times then “will” 100 times and so on…  Students don’t internalize the message “I will not chew gum in class”, they just found a way to do it easier – almost mindless of what they were writing.  When students are given math problems that all look the same – the same thing occurs – no internalization – no conceptual understanding – no ability to transfer what they are doing to something just slightly different. They just learn tricks.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There can be a lack of quality applications and real-world contexts, and when they do appear they were often designated into the gutter - into the areas of the text that teachers rarely assigned problems from. There is also a lack of variety in what students are asked to produce. Overwhelmingly students are asked to produce only answers, and very seldom are they asked to produce arguments, diagrams, or models.</a:t>
            </a:r>
          </a:p>
        </p:txBody>
      </p:sp>
      <p:sp>
        <p:nvSpPr>
          <p:cNvPr id="4" name="Slide Number Placeholder 3"/>
          <p:cNvSpPr>
            <a:spLocks noGrp="1"/>
          </p:cNvSpPr>
          <p:nvPr>
            <p:ph type="sldNum" sz="quarter" idx="10"/>
          </p:nvPr>
        </p:nvSpPr>
        <p:spPr/>
        <p:txBody>
          <a:bodyPr/>
          <a:lstStyle/>
          <a:p>
            <a:fld id="{0631DD7B-7359-4D3A-9DB4-B12399EF667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more elements</a:t>
            </a:r>
            <a:r>
              <a:rPr lang="en-US" baseline="0" dirty="0"/>
              <a:t> that haven’t been mentioned that are part of the Publishers’ Criteria.  Those include:</a:t>
            </a:r>
          </a:p>
          <a:p>
            <a:pPr marL="171450" indent="-171450">
              <a:buFont typeface="Arial" panose="020B0604020202020204" pitchFamily="34" charset="0"/>
              <a:buChar char="•"/>
            </a:pPr>
            <a:r>
              <a:rPr lang="en-US" baseline="0" dirty="0"/>
              <a:t>Overarching criteria for supporting special populations </a:t>
            </a:r>
          </a:p>
          <a:p>
            <a:pPr marL="171450" indent="-171450">
              <a:buFont typeface="Arial" panose="020B0604020202020204" pitchFamily="34" charset="0"/>
              <a:buChar char="•"/>
            </a:pPr>
            <a:r>
              <a:rPr lang="en-US" baseline="0" dirty="0"/>
              <a:t>criteria for science materials </a:t>
            </a:r>
          </a:p>
          <a:p>
            <a:pPr marL="171450" indent="-171450">
              <a:buFont typeface="Arial" panose="020B0604020202020204" pitchFamily="34" charset="0"/>
              <a:buChar char="•"/>
            </a:pPr>
            <a:r>
              <a:rPr lang="en-US" baseline="0" dirty="0"/>
              <a:t>an essay entitled “The Structure is the Standards” </a:t>
            </a:r>
          </a:p>
          <a:p>
            <a:pPr marL="171450" indent="-171450">
              <a:buFont typeface="Arial" panose="020B0604020202020204" pitchFamily="34" charset="0"/>
              <a:buChar char="•"/>
            </a:pPr>
            <a:r>
              <a:rPr lang="en-US" baseline="0" dirty="0"/>
              <a:t>and a sample rubric.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An Instructional Materials Evaluation Tool has been developed beyond what the sample rubric offers.</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60</a:t>
            </a:fld>
            <a:endParaRPr lang="en-US" dirty="0"/>
          </a:p>
        </p:txBody>
      </p:sp>
    </p:spTree>
    <p:extLst>
      <p:ext uri="{BB962C8B-B14F-4D97-AF65-F5344CB8AC3E}">
        <p14:creationId xmlns:p14="http://schemas.microsoft.com/office/powerpoint/2010/main" val="29560683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Instructional Materials Evaluation</a:t>
            </a:r>
            <a:r>
              <a:rPr lang="en-US" baseline="0" dirty="0"/>
              <a:t> Tool, or IMET, comes directly from the Publishers’ Criteria and the Common Core State Standards and has been designed to help evaluate materials.</a:t>
            </a:r>
          </a:p>
          <a:p>
            <a:pPr marL="171450" indent="-171450">
              <a:buFont typeface="Arial" panose="020B0604020202020204" pitchFamily="34" charset="0"/>
              <a:buChar char="•"/>
            </a:pPr>
            <a:r>
              <a:rPr lang="en-US" baseline="0" dirty="0"/>
              <a:t>It consists of Non-Negotiable Alignment Criteria, Alignment Criteria, and Additional Indicators of Quality</a:t>
            </a:r>
          </a:p>
          <a:p>
            <a:pPr marL="171450" indent="-171450">
              <a:buFont typeface="Arial" panose="020B0604020202020204" pitchFamily="34" charset="0"/>
              <a:buChar char="•"/>
            </a:pPr>
            <a:r>
              <a:rPr lang="en-US" baseline="0" dirty="0"/>
              <a:t>Just like the Publisher’s Criteria, the IMET should be used for:</a:t>
            </a:r>
          </a:p>
          <a:p>
            <a:pPr marL="628650" lvl="1" indent="-171450">
              <a:buFont typeface="Arial" panose="020B0604020202020204" pitchFamily="34" charset="0"/>
              <a:buChar char="•"/>
            </a:pPr>
            <a:r>
              <a:rPr lang="en-US" baseline="0" dirty="0"/>
              <a:t>Informing decisions about purchasing a comprehensive textbook or textbook series</a:t>
            </a:r>
          </a:p>
          <a:p>
            <a:pPr marL="628650" lvl="1" indent="-171450">
              <a:buFont typeface="Arial" panose="020B0604020202020204" pitchFamily="34" charset="0"/>
              <a:buChar char="•"/>
            </a:pPr>
            <a:r>
              <a:rPr lang="en-US" baseline="0" dirty="0"/>
              <a:t>Evaluating existing materials to identify necessary modifications</a:t>
            </a:r>
          </a:p>
          <a:p>
            <a:pPr marL="628650" lvl="1" indent="-171450">
              <a:buFont typeface="Arial" panose="020B0604020202020204" pitchFamily="34" charset="0"/>
              <a:buChar char="•"/>
            </a:pPr>
            <a:r>
              <a:rPr lang="en-US" baseline="0" dirty="0"/>
              <a:t>Building the capacity of educators to better understand what CCSS-aligned textbooks look like</a:t>
            </a:r>
          </a:p>
          <a:p>
            <a:pPr marL="628650" lvl="1" indent="-171450">
              <a:buFont typeface="Arial" panose="020B0604020202020204" pitchFamily="34" charset="0"/>
              <a:buChar char="•"/>
            </a:pPr>
            <a:r>
              <a:rPr lang="en-US" baseline="0" dirty="0"/>
              <a:t>Informing publishers of the criteria that consumers will use to evaluate textbooks</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455C082-40A7-45A6-81A5-444D449F592B}" type="slidenum">
              <a:rPr lang="en-US" smtClean="0"/>
              <a:t>61</a:t>
            </a:fld>
            <a:endParaRPr lang="en-US"/>
          </a:p>
        </p:txBody>
      </p:sp>
    </p:spTree>
    <p:extLst>
      <p:ext uri="{BB962C8B-B14F-4D97-AF65-F5344CB8AC3E}">
        <p14:creationId xmlns:p14="http://schemas.microsoft.com/office/powerpoint/2010/main" val="24465677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cases for the Publishers’ Criteria</a:t>
            </a:r>
            <a:r>
              <a:rPr lang="en-US" baseline="0" dirty="0"/>
              <a:t> were mentioned at the beginning of the presentation.  Here are now some next steps that you can do.  </a:t>
            </a:r>
          </a:p>
          <a:p>
            <a:endParaRPr lang="en-US" baseline="0" dirty="0"/>
          </a:p>
          <a:p>
            <a:r>
              <a:rPr lang="en-US" baseline="0" dirty="0"/>
              <a:t>{Read slide.}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62</a:t>
            </a:fld>
            <a:endParaRPr lang="en-US" dirty="0"/>
          </a:p>
        </p:txBody>
      </p:sp>
    </p:spTree>
    <p:extLst>
      <p:ext uri="{BB962C8B-B14F-4D97-AF65-F5344CB8AC3E}">
        <p14:creationId xmlns:p14="http://schemas.microsoft.com/office/powerpoint/2010/main" val="344490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a:p>
            <a:pPr marL="171450" indent="-171450">
              <a:buFont typeface="Arial" panose="020B0604020202020204" pitchFamily="34" charset="0"/>
              <a:buChar char="•"/>
            </a:pPr>
            <a:r>
              <a:rPr lang="en-US" baseline="0" dirty="0"/>
              <a:t>The Publishers’ Criteria answers the call to take the next step by giving guidance to how these Shifts apply to instructional materials.   The K-8 Publishers’ Criteria for Mathematics, written by the authors of the Standards with support from National Governors Association, CCSSO, Achieve, Council of Great City Schools and NASBE,</a:t>
            </a:r>
            <a:r>
              <a:rPr lang="en-US" dirty="0"/>
              <a:t> was released in July 2012. </a:t>
            </a:r>
            <a:r>
              <a:rPr lang="en-US" baseline="0" dirty="0"/>
              <a:t> A</a:t>
            </a:r>
            <a:r>
              <a:rPr lang="en-US" dirty="0"/>
              <a:t>n updated document, as well as the HS Publishers’ Criteria was released in early April, 2013.</a:t>
            </a:r>
            <a:r>
              <a:rPr lang="en-US" baseline="0" dirty="0"/>
              <a:t> </a:t>
            </a:r>
            <a:r>
              <a:rPr lang="en-US" dirty="0"/>
              <a:t> The Publishers’ Criteria, as I’m sure you’ll agree, </a:t>
            </a:r>
            <a:r>
              <a:rPr lang="en-US" b="1" dirty="0"/>
              <a:t>makes vivid the Shifts the Standards</a:t>
            </a:r>
            <a:r>
              <a:rPr lang="en-US" b="1" baseline="0" dirty="0"/>
              <a:t> require and make more concrete some of their implications for instructional materials.</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0" baseline="0" dirty="0"/>
              <a:t>Copies of the Publishers’ Criteria – both K-8 and High School – can be found at the URLs listed above. </a:t>
            </a:r>
            <a:endParaRPr lang="en-US" b="0"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7</a:t>
            </a:fld>
            <a:endParaRPr lang="en-US" dirty="0"/>
          </a:p>
        </p:txBody>
      </p:sp>
    </p:spTree>
    <p:extLst>
      <p:ext uri="{BB962C8B-B14F-4D97-AF65-F5344CB8AC3E}">
        <p14:creationId xmlns:p14="http://schemas.microsoft.com/office/powerpoint/2010/main" val="344490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latin typeface="Arial" pitchFamily="34" charset="0"/>
                <a:ea typeface="Calibri" pitchFamily="34" charset="0"/>
                <a:cs typeface="Times New Roman" pitchFamily="18" charset="0"/>
              </a:rPr>
              <a:t>So, h</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ow is this document to be used?  As expected, the Criteria was written to</a:t>
            </a:r>
            <a:r>
              <a:rPr kumimoji="0" lang="en-US" sz="1200" b="0" i="0" u="none" strike="noStrike" cap="none" normalizeH="0" dirty="0">
                <a:ln>
                  <a:noFill/>
                </a:ln>
                <a:solidFill>
                  <a:schemeClr val="tx1"/>
                </a:solidFill>
                <a:effectLst/>
                <a:latin typeface="Arial" pitchFamily="34" charset="0"/>
                <a:ea typeface="Calibri" pitchFamily="34" charset="0"/>
                <a:cs typeface="Times New Roman" pitchFamily="18" charset="0"/>
              </a:rPr>
              <a:t> guide publishers, inform purchasing, and to support districts when working with previously purchased materials.</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kern="1200" cap="none" normalizeH="0" baseline="0" dirty="0">
                <a:ln>
                  <a:noFill/>
                </a:ln>
                <a:solidFill>
                  <a:schemeClr val="tx1"/>
                </a:solidFill>
                <a:effectLst/>
                <a:latin typeface="Arial" pitchFamily="34" charset="0"/>
                <a:ea typeface="+mn-ea"/>
                <a:cs typeface="Times New Roman" pitchFamily="18" charset="0"/>
              </a:rPr>
              <a:t>But, this document can and likely will be used in additional ways. </a:t>
            </a:r>
          </a:p>
          <a:p>
            <a:pPr marL="171450" indent="-171450">
              <a:buFont typeface="Arial" panose="020B0604020202020204" pitchFamily="34" charset="0"/>
              <a:buChar char="•"/>
            </a:pPr>
            <a:endParaRPr kumimoji="0" lang="en-US" sz="1200" b="0" i="0" u="none" strike="noStrike" kern="1200" cap="none" normalizeH="0" baseline="0" dirty="0">
              <a:ln>
                <a:noFill/>
              </a:ln>
              <a:solidFill>
                <a:schemeClr val="tx1"/>
              </a:solidFill>
              <a:effectLst/>
              <a:latin typeface="Arial" pitchFamily="34" charset="0"/>
              <a:ea typeface="+mn-ea"/>
              <a:cs typeface="Times New Roman" pitchFamily="18" charset="0"/>
            </a:endParaRPr>
          </a:p>
          <a:p>
            <a:pPr marL="171450" indent="-171450">
              <a:buFont typeface="Arial" panose="020B0604020202020204" pitchFamily="34" charset="0"/>
              <a:buChar char="•"/>
            </a:pPr>
            <a:r>
              <a:rPr lang="en-US" dirty="0">
                <a:latin typeface="Arial" pitchFamily="34" charset="0"/>
                <a:cs typeface="Times New Roman" pitchFamily="18" charset="0"/>
              </a:rPr>
              <a:t>Reviewing teacher-developed materials and guiding their development</a:t>
            </a:r>
          </a:p>
          <a:p>
            <a:pPr marL="171450" indent="-171450">
              <a:buFont typeface="Arial" panose="020B0604020202020204" pitchFamily="34" charset="0"/>
              <a:buChar char="•"/>
            </a:pPr>
            <a:endParaRPr kumimoji="0" lang="en-US" sz="1200" b="0" i="0" u="none" strike="noStrike" kern="1200" cap="none" normalizeH="0" baseline="0" dirty="0">
              <a:ln>
                <a:noFill/>
              </a:ln>
              <a:solidFill>
                <a:schemeClr val="tx1"/>
              </a:solidFill>
              <a:effectLst/>
              <a:latin typeface="Arial" pitchFamily="34" charset="0"/>
              <a:ea typeface="+mn-ea"/>
              <a:cs typeface="Times New Roman" pitchFamily="18" charset="0"/>
            </a:endParaRPr>
          </a:p>
          <a:p>
            <a:pPr marL="171450" indent="-171450">
              <a:buFont typeface="Arial" panose="020B0604020202020204" pitchFamily="34" charset="0"/>
              <a:buChar char="•"/>
            </a:pPr>
            <a:r>
              <a:rPr kumimoji="0" lang="en-US" sz="1200" b="0" i="0" u="none" strike="noStrike" kern="1200" cap="none" normalizeH="0" baseline="0" dirty="0">
                <a:ln>
                  <a:noFill/>
                </a:ln>
                <a:solidFill>
                  <a:schemeClr val="tx1"/>
                </a:solidFill>
                <a:effectLst/>
                <a:latin typeface="Arial" pitchFamily="34" charset="0"/>
                <a:ea typeface="+mn-ea"/>
                <a:cs typeface="Times New Roman" pitchFamily="18" charset="0"/>
              </a:rPr>
              <a:t>And, as we are doing here today, it can be used as a PD tool.  The Publishers’ Criteria is a concise and manageable narrative of the shifts. It allows readers to engage with the Standards through examples, and suggests that readers have a copy of the standards next to them so it also serves as an entry point into that document.</a:t>
            </a:r>
            <a:endParaRPr lang="en-US" sz="12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In all these cases, it is recommended that the criteria for focus be attended to first. By attending first to focus, coherence and rigor may realistically develop. Failing to meet any single focus criterion is enough to show that the materials in question are not aligned to the Standards. </a:t>
            </a: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8</a:t>
            </a:fld>
            <a:endParaRPr lang="en-US" dirty="0"/>
          </a:p>
        </p:txBody>
      </p:sp>
    </p:spTree>
    <p:extLst>
      <p:ext uri="{BB962C8B-B14F-4D97-AF65-F5344CB8AC3E}">
        <p14:creationId xmlns:p14="http://schemas.microsoft.com/office/powerpoint/2010/main" val="559726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addition to the criteria for math materials, both the K-8 and HS documents contain a comprehensive introduction to the shifts required by the Common Core State Standards. They also contain additional indicators of quality and an essay in the appendix.  </a:t>
            </a:r>
          </a:p>
          <a:p>
            <a:endParaRPr lang="en-US" baseline="0" dirty="0"/>
          </a:p>
          <a:p>
            <a:pPr marL="0" indent="0">
              <a:buFont typeface="Arial" pitchFamily="34" charset="0"/>
              <a:buNone/>
            </a:pPr>
            <a:r>
              <a:rPr lang="en-US" baseline="0" dirty="0"/>
              <a:t>The most notable difference between the K-8 document and the HS Publishers’ Criteria is that there are 10 criteria for K-8 and 8 for HS.  As you will see on the next slide, there are fewer criteria for HS, simply because there is no supporting work and no need to attend to focus in early grades in high school materials.</a:t>
            </a:r>
          </a:p>
          <a:p>
            <a:endParaRPr lang="en-US" baseline="0"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9</a:t>
            </a:fld>
            <a:endParaRPr lang="en-US" dirty="0"/>
          </a:p>
        </p:txBody>
      </p:sp>
    </p:spTree>
    <p:extLst>
      <p:ext uri="{BB962C8B-B14F-4D97-AF65-F5344CB8AC3E}">
        <p14:creationId xmlns:p14="http://schemas.microsoft.com/office/powerpoint/2010/main" val="2271476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0" y="1857374"/>
            <a:ext cx="3349625" cy="3159126"/>
          </a:xfrm>
        </p:spPr>
        <p:txBody>
          <a:bodyPr/>
          <a:lstStyle/>
          <a:p>
            <a:r>
              <a:rPr lang="en-US"/>
              <a:t>Click icon to add picture</a:t>
            </a:r>
            <a:endParaRPr lang="en-US" dirty="0"/>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944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64976"/>
            <a:ext cx="76962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Common Core State Standards for Mathematics: Key Shifts</a:t>
            </a:r>
          </a:p>
        </p:txBody>
      </p:sp>
      <p:sp>
        <p:nvSpPr>
          <p:cNvPr id="3" name="Subtitle 2"/>
          <p:cNvSpPr>
            <a:spLocks noGrp="1"/>
          </p:cNvSpPr>
          <p:nvPr>
            <p:ph type="subTitle" idx="1" hasCustomPrompt="1"/>
          </p:nvPr>
        </p:nvSpPr>
        <p:spPr>
          <a:xfrm>
            <a:off x="685800" y="4271682"/>
            <a:ext cx="64008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October 18, 2012</a:t>
            </a:r>
          </a:p>
        </p:txBody>
      </p:sp>
      <p:sp>
        <p:nvSpPr>
          <p:cNvPr id="7" name="Rectangle 6"/>
          <p:cNvSpPr/>
          <p:nvPr userDrawn="1"/>
        </p:nvSpPr>
        <p:spPr>
          <a:xfrm>
            <a:off x="0" y="4032937"/>
            <a:ext cx="9144000" cy="158063"/>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Tree>
    <p:extLst>
      <p:ext uri="{BB962C8B-B14F-4D97-AF65-F5344CB8AC3E}">
        <p14:creationId xmlns:p14="http://schemas.microsoft.com/office/powerpoint/2010/main" val="202078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 id="2147483693" r:id="rId27"/>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cid:image001.png@01CE61DE.546F3010"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cid:image001.png@01CE61DE.546F3010" TargetMode="Externa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corestandards.org/resource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achievethecore.org/publisherscriteri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Publishers’ Criteria for Common Core State Standards for Mathematics</a:t>
            </a:r>
          </a:p>
        </p:txBody>
      </p:sp>
      <p:sp>
        <p:nvSpPr>
          <p:cNvPr id="3" name="Subtitle 2"/>
          <p:cNvSpPr>
            <a:spLocks noGrp="1"/>
          </p:cNvSpPr>
          <p:nvPr>
            <p:ph type="subTitle" idx="1"/>
          </p:nvPr>
        </p:nvSpPr>
        <p:spPr/>
        <p:txBody>
          <a:bodyPr>
            <a:normAutofit/>
          </a:bodyPr>
          <a:lstStyle/>
          <a:p>
            <a:r>
              <a:rPr lang="en-US" dirty="0"/>
              <a:t> </a:t>
            </a:r>
          </a:p>
        </p:txBody>
      </p:sp>
    </p:spTree>
    <p:extLst>
      <p:ext uri="{BB962C8B-B14F-4D97-AF65-F5344CB8AC3E}">
        <p14:creationId xmlns:p14="http://schemas.microsoft.com/office/powerpoint/2010/main" val="211662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Criteria for Focus</a:t>
            </a:r>
          </a:p>
        </p:txBody>
      </p:sp>
      <p:sp>
        <p:nvSpPr>
          <p:cNvPr id="4" name="Content Placeholder 3"/>
          <p:cNvSpPr>
            <a:spLocks noGrp="1"/>
          </p:cNvSpPr>
          <p:nvPr>
            <p:ph sz="half" idx="2"/>
          </p:nvPr>
        </p:nvSpPr>
        <p:spPr>
          <a:xfrm>
            <a:off x="8153400" y="533400"/>
            <a:ext cx="7543800" cy="4525963"/>
          </a:xfrm>
        </p:spPr>
        <p:txBody>
          <a:bodyPr>
            <a:normAutofit fontScale="40000" lnSpcReduction="20000"/>
          </a:bodyPr>
          <a:lstStyle/>
          <a:p>
            <a:endParaRPr lang="en-US" sz="2400" dirty="0"/>
          </a:p>
          <a:p>
            <a:endParaRPr lang="en-US" sz="2400" dirty="0"/>
          </a:p>
        </p:txBody>
      </p:sp>
      <p:sp>
        <p:nvSpPr>
          <p:cNvPr id="3" name="Content Placeholder 2"/>
          <p:cNvSpPr>
            <a:spLocks noGrp="1"/>
          </p:cNvSpPr>
          <p:nvPr>
            <p:ph sz="half" idx="1"/>
          </p:nvPr>
        </p:nvSpPr>
        <p:spPr>
          <a:xfrm>
            <a:off x="457200" y="1219200"/>
            <a:ext cx="8229600" cy="5181600"/>
          </a:xfrm>
        </p:spPr>
        <p:txBody>
          <a:bodyPr>
            <a:normAutofit fontScale="40000" lnSpcReduction="20000"/>
          </a:bodyPr>
          <a:lstStyle/>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pPr marL="0" indent="0">
              <a:buNone/>
            </a:pPr>
            <a:r>
              <a:rPr lang="en-US" sz="4000" b="1" dirty="0"/>
              <a:t>High School</a:t>
            </a:r>
          </a:p>
          <a:p>
            <a:pPr marL="0" indent="0">
              <a:buNone/>
            </a:pPr>
            <a:r>
              <a:rPr lang="en-US" sz="4000" dirty="0"/>
              <a:t>	 Criterion 1: </a:t>
            </a:r>
            <a:r>
              <a:rPr lang="en-US" sz="4000" b="1" dirty="0"/>
              <a:t>Focus on Widely Applicable Prerequisites:  </a:t>
            </a:r>
            <a:r>
              <a:rPr lang="en-US" sz="4000" dirty="0"/>
              <a:t>In any single course, students using the materials as designed spend the majority of their time developing knowledge and skills that are widely applicable as prerequisites for postsecondary education.</a:t>
            </a:r>
          </a:p>
          <a:p>
            <a:endParaRPr lang="en-US" b="1" baseline="30000" dirty="0"/>
          </a:p>
          <a:p>
            <a:endParaRPr lang="en-US" b="1" baseline="30000" dirty="0"/>
          </a:p>
          <a:p>
            <a:pPr marL="0" indent="0">
              <a:buNone/>
            </a:pPr>
            <a:r>
              <a:rPr lang="en-US" sz="2900" baseline="30000" dirty="0"/>
              <a:t>8</a:t>
            </a:r>
            <a:r>
              <a:rPr lang="en-US" sz="2900" dirty="0"/>
              <a:t>The materials should devote at least 65% and up to approximately 85% of the class time to the major work of the grade with Grades K–2 nearer the upper end of that range, i.e., 85%.</a:t>
            </a:r>
            <a:r>
              <a:rPr lang="en-US" b="1" baseline="30000" dirty="0"/>
              <a:t>	</a:t>
            </a:r>
            <a:endParaRPr lang="en-US" b="1" dirty="0"/>
          </a:p>
        </p:txBody>
      </p:sp>
      <p:sp>
        <p:nvSpPr>
          <p:cNvPr id="6" name="Rectangle 5"/>
          <p:cNvSpPr/>
          <p:nvPr/>
        </p:nvSpPr>
        <p:spPr>
          <a:xfrm>
            <a:off x="457200" y="1224908"/>
            <a:ext cx="8229600" cy="26670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1600" b="1" dirty="0">
                <a:solidFill>
                  <a:schemeClr val="tx1"/>
                </a:solidFill>
                <a:latin typeface="Lucida Sans" panose="020B0602030504020204" pitchFamily="34" charset="0"/>
              </a:rPr>
              <a:t>K-8</a:t>
            </a:r>
          </a:p>
          <a:p>
            <a:r>
              <a:rPr lang="en-US" sz="1600" dirty="0">
                <a:solidFill>
                  <a:schemeClr val="tx1"/>
                </a:solidFill>
                <a:latin typeface="Lucida Sans" panose="020B0602030504020204" pitchFamily="34" charset="0"/>
              </a:rPr>
              <a:t>	Criterion 1.  </a:t>
            </a:r>
            <a:r>
              <a:rPr lang="en-US" sz="1600" b="1" dirty="0">
                <a:solidFill>
                  <a:schemeClr val="tx1"/>
                </a:solidFill>
                <a:latin typeface="Lucida Sans" panose="020B0602030504020204" pitchFamily="34" charset="0"/>
              </a:rPr>
              <a:t>Focus on Major Work: </a:t>
            </a:r>
            <a:r>
              <a:rPr lang="en-US" sz="1600" dirty="0">
                <a:solidFill>
                  <a:schemeClr val="tx1"/>
                </a:solidFill>
                <a:latin typeface="Lucida Sans" panose="020B0602030504020204" pitchFamily="34" charset="0"/>
              </a:rPr>
              <a:t>In any single grade, students and teachers using the materials as designed spend the large majority of their time on the major work of each grade.</a:t>
            </a:r>
            <a:r>
              <a:rPr lang="en-US" sz="1600" baseline="30000" dirty="0">
                <a:solidFill>
                  <a:schemeClr val="tx1"/>
                </a:solidFill>
                <a:latin typeface="Lucida Sans" panose="020B0602030504020204" pitchFamily="34" charset="0"/>
              </a:rPr>
              <a:t>8</a:t>
            </a:r>
          </a:p>
          <a:p>
            <a:r>
              <a:rPr lang="en-US" sz="1600" baseline="30000" dirty="0">
                <a:solidFill>
                  <a:schemeClr val="tx1"/>
                </a:solidFill>
                <a:latin typeface="Lucida Sans" panose="020B0602030504020204" pitchFamily="34" charset="0"/>
              </a:rPr>
              <a:t>	</a:t>
            </a:r>
            <a:r>
              <a:rPr lang="en-US" sz="1600" dirty="0">
                <a:solidFill>
                  <a:schemeClr val="tx1"/>
                </a:solidFill>
                <a:latin typeface="Lucida Sans" panose="020B0602030504020204" pitchFamily="34" charset="0"/>
              </a:rPr>
              <a:t> Criterion 2. </a:t>
            </a:r>
            <a:r>
              <a:rPr lang="en-US" sz="1600" b="1" dirty="0">
                <a:solidFill>
                  <a:schemeClr val="tx1"/>
                </a:solidFill>
                <a:latin typeface="Lucida Sans" panose="020B0602030504020204" pitchFamily="34" charset="0"/>
              </a:rPr>
              <a:t>Focus in Early Grades:  </a:t>
            </a:r>
            <a:r>
              <a:rPr lang="en-US" sz="1600" dirty="0">
                <a:solidFill>
                  <a:schemeClr val="tx1"/>
                </a:solidFill>
                <a:latin typeface="Lucida Sans" panose="020B0602030504020204" pitchFamily="34" charset="0"/>
              </a:rPr>
              <a:t>Materials do not assess any of the topics in Table 2 before the grade level indicated.</a:t>
            </a:r>
          </a:p>
          <a:p>
            <a:r>
              <a:rPr lang="en-US" sz="1600" dirty="0">
                <a:solidFill>
                  <a:schemeClr val="tx1"/>
                </a:solidFill>
                <a:latin typeface="Lucida Sans" panose="020B0602030504020204" pitchFamily="34" charset="0"/>
              </a:rPr>
              <a:t>	Criterion 3.  </a:t>
            </a:r>
            <a:r>
              <a:rPr lang="en-US" sz="1600" b="1" dirty="0">
                <a:solidFill>
                  <a:schemeClr val="tx1"/>
                </a:solidFill>
                <a:latin typeface="Lucida Sans" panose="020B0602030504020204" pitchFamily="34" charset="0"/>
              </a:rPr>
              <a:t>Focus and Coherence through Supporting Work:  </a:t>
            </a:r>
            <a:r>
              <a:rPr lang="en-US" sz="1600" dirty="0">
                <a:solidFill>
                  <a:schemeClr val="tx1"/>
                </a:solidFill>
                <a:latin typeface="Lucida Sans" panose="020B0602030504020204" pitchFamily="34" charset="0"/>
              </a:rPr>
              <a:t>Supporting content enhances focus and coherence simultaneously by engaging students in the major work of the grade.</a:t>
            </a:r>
          </a:p>
        </p:txBody>
      </p:sp>
    </p:spTree>
    <p:extLst>
      <p:ext uri="{BB962C8B-B14F-4D97-AF65-F5344CB8AC3E}">
        <p14:creationId xmlns:p14="http://schemas.microsoft.com/office/powerpoint/2010/main" val="164758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609600"/>
            <a:ext cx="8229600" cy="1447800"/>
          </a:xfrm>
        </p:spPr>
        <p:txBody>
          <a:bodyPr>
            <a:normAutofit fontScale="90000"/>
          </a:bodyPr>
          <a:lstStyle/>
          <a:p>
            <a:r>
              <a:rPr lang="en-US" sz="2700" b="1" dirty="0"/>
              <a:t>Criterion 1:  Focus on Major Work: In any single grade, students and teachers using the materials as designed spend the large majority of their time on the major work of each grade.</a:t>
            </a:r>
            <a:br>
              <a:rPr lang="en-US" baseline="30000" dirty="0"/>
            </a:br>
            <a:endParaRPr lang="en-US" dirty="0"/>
          </a:p>
        </p:txBody>
      </p:sp>
      <p:sp>
        <p:nvSpPr>
          <p:cNvPr id="3" name="Content Placeholder 2"/>
          <p:cNvSpPr>
            <a:spLocks noGrp="1"/>
          </p:cNvSpPr>
          <p:nvPr>
            <p:ph sz="half" idx="4294967295"/>
          </p:nvPr>
        </p:nvSpPr>
        <p:spPr>
          <a:xfrm>
            <a:off x="0" y="1600200"/>
            <a:ext cx="4038600" cy="4525963"/>
          </a:xfrm>
        </p:spPr>
        <p:txBody>
          <a:bodyPr/>
          <a:lstStyle/>
          <a:p>
            <a:pPr marL="0" indent="0">
              <a:buNone/>
            </a:pPr>
            <a:r>
              <a:rPr lang="en-US" dirty="0"/>
              <a:t> </a:t>
            </a:r>
          </a:p>
        </p:txBody>
      </p:sp>
      <p:sp>
        <p:nvSpPr>
          <p:cNvPr id="7" name="TextBox 6"/>
          <p:cNvSpPr txBox="1"/>
          <p:nvPr/>
        </p:nvSpPr>
        <p:spPr>
          <a:xfrm>
            <a:off x="1219200" y="2438400"/>
            <a:ext cx="6781800" cy="3048000"/>
          </a:xfrm>
          <a:prstGeom prst="rect">
            <a:avLst/>
          </a:prstGeom>
        </p:spPr>
        <p:txBody>
          <a:bodyPr vert="horz" wrap="square" lIns="91440" tIns="45720" rIns="91440" bIns="45720" rtlCol="0">
            <a:normAutofit/>
          </a:bodyPr>
          <a:lstStyle/>
          <a:p>
            <a:endParaRPr lang="en-US" sz="2800" dirty="0">
              <a:solidFill>
                <a:schemeClr val="tx1">
                  <a:lumMod val="50000"/>
                  <a:lumOff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2057400"/>
            <a:ext cx="616267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4"/>
          <p:cNvSpPr txBox="1"/>
          <p:nvPr/>
        </p:nvSpPr>
        <p:spPr>
          <a:xfrm>
            <a:off x="3429000" y="5332318"/>
            <a:ext cx="5094605" cy="793845"/>
          </a:xfrm>
          <a:prstGeom prst="rect">
            <a:avLst/>
          </a:prstGeom>
          <a:solidFill>
            <a:schemeClr val="bg1">
              <a:lumMod val="85000"/>
            </a:schemeClr>
          </a:solidFill>
        </p:spPr>
        <p:txBody>
          <a:bodyPr vert="horz" wrap="square" lIns="91440" tIns="45720" rIns="91440" bIns="45720" rtlCol="0" anchor="ctr">
            <a:noAutofit/>
          </a:bodyPr>
          <a:lstStyle/>
          <a:p>
            <a:pPr marL="54610" marR="0" algn="ctr">
              <a:lnSpc>
                <a:spcPct val="113000"/>
              </a:lnSpc>
              <a:spcBef>
                <a:spcPts val="600"/>
              </a:spcBef>
              <a:spcAft>
                <a:spcPts val="0"/>
              </a:spcAft>
            </a:pPr>
            <a:r>
              <a:rPr lang="en-US" sz="2000" b="1" dirty="0">
                <a:solidFill>
                  <a:srgbClr val="262626"/>
                </a:solidFill>
                <a:latin typeface="Calibri"/>
                <a:ea typeface="Times New Roman"/>
                <a:cs typeface="Times New Roman"/>
              </a:rPr>
              <a:t>Focus by grade level documents available at: </a:t>
            </a:r>
            <a:r>
              <a:rPr lang="en-US" sz="2000" b="1" i="1" kern="1200" dirty="0">
                <a:solidFill>
                  <a:srgbClr val="262626"/>
                </a:solidFill>
                <a:effectLst/>
                <a:latin typeface="Calibri"/>
                <a:ea typeface="Times New Roman"/>
                <a:cs typeface="Times New Roman"/>
              </a:rPr>
              <a:t>www.achievethecore.org/focus</a:t>
            </a:r>
            <a:endParaRPr lang="en-US" sz="2000" dirty="0">
              <a:effectLst/>
              <a:latin typeface="Times New Roman"/>
              <a:ea typeface="Times New Roman"/>
            </a:endParaRPr>
          </a:p>
        </p:txBody>
      </p:sp>
    </p:spTree>
    <p:extLst>
      <p:ext uri="{BB962C8B-B14F-4D97-AF65-F5344CB8AC3E}">
        <p14:creationId xmlns:p14="http://schemas.microsoft.com/office/powerpoint/2010/main" val="290223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8000" t="18358" r="17000" b="6667"/>
          <a:stretch>
            <a:fillRect/>
          </a:stretch>
        </p:blipFill>
        <p:spPr bwMode="auto">
          <a:xfrm>
            <a:off x="457200" y="1015877"/>
            <a:ext cx="8142514" cy="5283057"/>
          </a:xfrm>
          <a:prstGeom prst="rect">
            <a:avLst/>
          </a:prstGeom>
          <a:noFill/>
          <a:ln w="9525">
            <a:noFill/>
            <a:miter lim="800000"/>
            <a:headEnd/>
            <a:tailEnd/>
          </a:ln>
        </p:spPr>
      </p:pic>
      <p:sp>
        <p:nvSpPr>
          <p:cNvPr id="4" name="Title 1"/>
          <p:cNvSpPr>
            <a:spLocks noGrp="1"/>
          </p:cNvSpPr>
          <p:nvPr>
            <p:ph type="title"/>
          </p:nvPr>
        </p:nvSpPr>
        <p:spPr>
          <a:xfrm>
            <a:off x="457200" y="198438"/>
            <a:ext cx="8229600" cy="868362"/>
          </a:xfrm>
        </p:spPr>
        <p:txBody>
          <a:bodyPr/>
          <a:lstStyle/>
          <a:p>
            <a:r>
              <a:rPr lang="en-US" dirty="0"/>
              <a:t>Progress to Algebra in Grades K-8</a:t>
            </a:r>
          </a:p>
        </p:txBody>
      </p:sp>
    </p:spTree>
    <p:extLst>
      <p:ext uri="{BB962C8B-B14F-4D97-AF65-F5344CB8AC3E}">
        <p14:creationId xmlns:p14="http://schemas.microsoft.com/office/powerpoint/2010/main" val="115630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609600"/>
            <a:ext cx="8229600" cy="1447800"/>
          </a:xfrm>
        </p:spPr>
        <p:txBody>
          <a:bodyPr>
            <a:normAutofit fontScale="90000"/>
          </a:bodyPr>
          <a:lstStyle/>
          <a:p>
            <a:r>
              <a:rPr lang="en-US" sz="2700" b="1" dirty="0"/>
              <a:t>Criterion 2: Focus in Early Grades:  Materials do not assess any of the topics in Table 2 before the grade level indicated.</a:t>
            </a:r>
            <a:br>
              <a:rPr lang="en-US" dirty="0"/>
            </a:br>
            <a:endParaRPr lang="en-US" dirty="0"/>
          </a:p>
        </p:txBody>
      </p:sp>
      <p:sp>
        <p:nvSpPr>
          <p:cNvPr id="3" name="Content Placeholder 2"/>
          <p:cNvSpPr>
            <a:spLocks noGrp="1"/>
          </p:cNvSpPr>
          <p:nvPr>
            <p:ph sz="half" idx="4294967295"/>
          </p:nvPr>
        </p:nvSpPr>
        <p:spPr>
          <a:xfrm>
            <a:off x="0" y="1600200"/>
            <a:ext cx="4038600" cy="4525963"/>
          </a:xfrm>
        </p:spPr>
        <p:txBody>
          <a:bodyPr/>
          <a:lstStyle/>
          <a:p>
            <a:pPr marL="0" indent="0">
              <a:buNone/>
            </a:pPr>
            <a:r>
              <a:rPr lang="en-US" dirty="0"/>
              <a:t> </a:t>
            </a:r>
          </a:p>
        </p:txBody>
      </p:sp>
      <p:sp>
        <p:nvSpPr>
          <p:cNvPr id="6" name="TextBox 5"/>
          <p:cNvSpPr txBox="1"/>
          <p:nvPr/>
        </p:nvSpPr>
        <p:spPr>
          <a:xfrm>
            <a:off x="5416511" y="5556345"/>
            <a:ext cx="3467100" cy="533400"/>
          </a:xfrm>
          <a:prstGeom prst="rect">
            <a:avLst/>
          </a:prstGeom>
        </p:spPr>
        <p:txBody>
          <a:bodyPr vert="horz" wrap="square" lIns="91440" tIns="45720" rIns="91440" bIns="45720" rtlCol="0">
            <a:normAutofit/>
          </a:bodyPr>
          <a:lstStyle/>
          <a:p>
            <a:endParaRPr lang="en-US" sz="2800" dirty="0"/>
          </a:p>
        </p:txBody>
      </p:sp>
      <p:sp>
        <p:nvSpPr>
          <p:cNvPr id="7" name="TextBox 6"/>
          <p:cNvSpPr txBox="1"/>
          <p:nvPr/>
        </p:nvSpPr>
        <p:spPr>
          <a:xfrm>
            <a:off x="1219200" y="2438400"/>
            <a:ext cx="6781800" cy="3048000"/>
          </a:xfrm>
          <a:prstGeom prst="rect">
            <a:avLst/>
          </a:prstGeom>
        </p:spPr>
        <p:txBody>
          <a:bodyPr vert="horz" wrap="square" lIns="91440" tIns="45720" rIns="91440" bIns="45720" rtlCol="0">
            <a:normAutofit/>
          </a:bodyPr>
          <a:lstStyle/>
          <a:p>
            <a:endParaRPr lang="en-US" sz="2800" dirty="0">
              <a:solidFill>
                <a:schemeClr val="tx1">
                  <a:lumMod val="50000"/>
                  <a:lumOff val="50000"/>
                </a:scheme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184608530"/>
              </p:ext>
            </p:extLst>
          </p:nvPr>
        </p:nvGraphicFramePr>
        <p:xfrm>
          <a:off x="304799" y="1981200"/>
          <a:ext cx="8578811" cy="3803396"/>
        </p:xfrm>
        <a:graphic>
          <a:graphicData uri="http://schemas.openxmlformats.org/drawingml/2006/table">
            <a:tbl>
              <a:tblPr>
                <a:tableStyleId>{2D5ABB26-0587-4C30-8999-92F81FD0307C}</a:tableStyleId>
              </a:tblPr>
              <a:tblGrid>
                <a:gridCol w="7364113">
                  <a:extLst>
                    <a:ext uri="{9D8B030D-6E8A-4147-A177-3AD203B41FA5}">
                      <a16:colId xmlns:a16="http://schemas.microsoft.com/office/drawing/2014/main" val="20000"/>
                    </a:ext>
                  </a:extLst>
                </a:gridCol>
                <a:gridCol w="1214698">
                  <a:extLst>
                    <a:ext uri="{9D8B030D-6E8A-4147-A177-3AD203B41FA5}">
                      <a16:colId xmlns:a16="http://schemas.microsoft.com/office/drawing/2014/main" val="20001"/>
                    </a:ext>
                  </a:extLst>
                </a:gridCol>
              </a:tblGrid>
              <a:tr h="639117">
                <a:tc>
                  <a:txBody>
                    <a:bodyPr/>
                    <a:lstStyle/>
                    <a:p>
                      <a:pPr marL="0" marR="0" algn="l">
                        <a:lnSpc>
                          <a:spcPct val="115000"/>
                        </a:lnSpc>
                        <a:spcBef>
                          <a:spcPts val="0"/>
                        </a:spcBef>
                        <a:spcAft>
                          <a:spcPts val="0"/>
                        </a:spcAft>
                      </a:pPr>
                      <a:r>
                        <a:rPr lang="en-US" sz="1800" b="1" dirty="0"/>
                        <a:t>Topic</a:t>
                      </a:r>
                      <a:endParaRPr lang="en-US" sz="1800" b="1" dirty="0">
                        <a:solidFill>
                          <a:srgbClr val="000000"/>
                        </a:solidFill>
                        <a:latin typeface="Calibri"/>
                        <a:ea typeface="Calibri"/>
                        <a:cs typeface="Times New Roman"/>
                      </a:endParaRPr>
                    </a:p>
                  </a:txBody>
                  <a:tcPr marL="73025" marR="73025" marT="36830" marB="3683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b="1" dirty="0"/>
                        <a:t>Grade Introduced</a:t>
                      </a:r>
                      <a:endParaRPr lang="en-US" sz="1800" b="1" dirty="0">
                        <a:solidFill>
                          <a:srgbClr val="000000"/>
                        </a:solidFill>
                        <a:latin typeface="Calibri"/>
                        <a:ea typeface="Calibri"/>
                        <a:cs typeface="Times New Roman"/>
                      </a:endParaRPr>
                    </a:p>
                  </a:txBody>
                  <a:tcPr marL="73025" marR="73025" marT="36830" marB="3683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4760">
                <a:tc>
                  <a:txBody>
                    <a:bodyPr/>
                    <a:lstStyle/>
                    <a:p>
                      <a:pPr marL="0" marR="0">
                        <a:lnSpc>
                          <a:spcPct val="115000"/>
                        </a:lnSpc>
                        <a:spcBef>
                          <a:spcPts val="0"/>
                        </a:spcBef>
                        <a:spcAft>
                          <a:spcPts val="0"/>
                        </a:spcAft>
                      </a:pPr>
                      <a:r>
                        <a:rPr lang="en-US" sz="2000" b="1" dirty="0"/>
                        <a:t>Probability</a:t>
                      </a:r>
                      <a:r>
                        <a:rPr lang="en-US" sz="2000" dirty="0"/>
                        <a:t>, including chance, likely outcomes, probability models.</a:t>
                      </a:r>
                      <a:endParaRPr lang="en-US" sz="2000" dirty="0">
                        <a:solidFill>
                          <a:srgbClr val="000000"/>
                        </a:solidFill>
                        <a:latin typeface="Calibri"/>
                        <a:ea typeface="Calibri"/>
                        <a:cs typeface="Times New Roman"/>
                      </a:endParaRPr>
                    </a:p>
                  </a:txBody>
                  <a:tcPr marL="73025" marR="18288" marT="36830" marB="3683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t>7</a:t>
                      </a:r>
                      <a:endParaRPr lang="en-US" sz="2000" dirty="0">
                        <a:solidFill>
                          <a:srgbClr val="000000"/>
                        </a:solidFill>
                        <a:latin typeface="Calibri"/>
                        <a:ea typeface="Calibri"/>
                        <a:cs typeface="Times New Roman"/>
                      </a:endParaRPr>
                    </a:p>
                  </a:txBody>
                  <a:tcPr marL="73025" marR="73025" marT="36830" marB="3683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1440433">
                <a:tc>
                  <a:txBody>
                    <a:bodyPr/>
                    <a:lstStyle/>
                    <a:p>
                      <a:pPr marL="0" marR="0">
                        <a:lnSpc>
                          <a:spcPct val="115000"/>
                        </a:lnSpc>
                        <a:spcBef>
                          <a:spcPts val="0"/>
                        </a:spcBef>
                        <a:spcAft>
                          <a:spcPts val="0"/>
                        </a:spcAft>
                      </a:pPr>
                      <a:r>
                        <a:rPr lang="en-US" sz="2000" b="1" dirty="0"/>
                        <a:t>Statistical distributions</a:t>
                      </a:r>
                      <a:r>
                        <a:rPr lang="en-US" sz="2000" dirty="0"/>
                        <a:t>, including center, variation, clumping, outliers, mean, median, mode, range, quartiles, and </a:t>
                      </a:r>
                      <a:r>
                        <a:rPr lang="en-US" sz="2000" b="1" dirty="0"/>
                        <a:t>statistical association or trends</a:t>
                      </a:r>
                      <a:r>
                        <a:rPr lang="en-US" sz="2000" dirty="0"/>
                        <a:t>, including two-way tables, bivariate measurement data, scatter plots, trend line, line of best fit, correlation.</a:t>
                      </a:r>
                      <a:endParaRPr lang="en-US" sz="2000" dirty="0">
                        <a:solidFill>
                          <a:srgbClr val="000000"/>
                        </a:solidFill>
                        <a:latin typeface="Calibri"/>
                        <a:ea typeface="Calibri"/>
                        <a:cs typeface="Times New Roman"/>
                      </a:endParaRPr>
                    </a:p>
                  </a:txBody>
                  <a:tcPr marL="73025" marR="18288" marT="36830" marB="3683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t>6</a:t>
                      </a:r>
                      <a:endParaRPr lang="en-US" sz="2000" dirty="0">
                        <a:solidFill>
                          <a:srgbClr val="000000"/>
                        </a:solidFill>
                        <a:latin typeface="Calibri"/>
                        <a:ea typeface="Calibri"/>
                        <a:cs typeface="Times New Roman"/>
                      </a:endParaRPr>
                    </a:p>
                  </a:txBody>
                  <a:tcPr marL="73025" marR="73025" marT="36830" marB="3683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84760">
                <a:tc>
                  <a:txBody>
                    <a:bodyPr/>
                    <a:lstStyle/>
                    <a:p>
                      <a:pPr marL="0" marR="0" algn="l">
                        <a:lnSpc>
                          <a:spcPct val="115000"/>
                        </a:lnSpc>
                        <a:spcBef>
                          <a:spcPts val="0"/>
                        </a:spcBef>
                        <a:spcAft>
                          <a:spcPts val="0"/>
                        </a:spcAft>
                      </a:pPr>
                      <a:r>
                        <a:rPr lang="en-US" sz="2000" b="1" dirty="0"/>
                        <a:t>Similarity, congruence, or geometric transformations</a:t>
                      </a:r>
                      <a:r>
                        <a:rPr lang="en-US" sz="2000" dirty="0"/>
                        <a:t>.</a:t>
                      </a:r>
                      <a:endParaRPr lang="en-US" sz="2000" dirty="0">
                        <a:solidFill>
                          <a:srgbClr val="000000"/>
                        </a:solidFill>
                        <a:latin typeface="Calibri"/>
                        <a:ea typeface="Calibri"/>
                        <a:cs typeface="Times New Roman"/>
                      </a:endParaRPr>
                    </a:p>
                  </a:txBody>
                  <a:tcPr marL="73025" marR="18288" marT="36830" marB="3683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t>8</a:t>
                      </a:r>
                      <a:endParaRPr lang="en-US" sz="2000" dirty="0">
                        <a:solidFill>
                          <a:srgbClr val="000000"/>
                        </a:solidFill>
                        <a:latin typeface="Calibri"/>
                        <a:ea typeface="Calibri"/>
                        <a:cs typeface="Times New Roman"/>
                      </a:endParaRPr>
                    </a:p>
                  </a:txBody>
                  <a:tcPr marL="73025" marR="73025" marT="36830" marB="3683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702706">
                <a:tc>
                  <a:txBody>
                    <a:bodyPr/>
                    <a:lstStyle/>
                    <a:p>
                      <a:pPr marL="0" marR="0">
                        <a:lnSpc>
                          <a:spcPct val="115000"/>
                        </a:lnSpc>
                        <a:spcBef>
                          <a:spcPts val="0"/>
                        </a:spcBef>
                        <a:spcAft>
                          <a:spcPts val="0"/>
                        </a:spcAft>
                      </a:pPr>
                      <a:r>
                        <a:rPr lang="en-US" sz="2000" b="1" dirty="0"/>
                        <a:t>Symmetry</a:t>
                      </a:r>
                      <a:r>
                        <a:rPr lang="en-US" sz="2000" dirty="0"/>
                        <a:t> of shapes, including line/reflection symmetry, rotational symmetry.</a:t>
                      </a:r>
                      <a:endParaRPr lang="en-US" sz="2000" dirty="0">
                        <a:solidFill>
                          <a:srgbClr val="000000"/>
                        </a:solidFill>
                        <a:latin typeface="Calibri"/>
                        <a:ea typeface="Calibri"/>
                        <a:cs typeface="Times New Roman"/>
                      </a:endParaRPr>
                    </a:p>
                  </a:txBody>
                  <a:tcPr marL="73025" marR="18288" marT="36830" marB="3683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t>4</a:t>
                      </a:r>
                      <a:endParaRPr lang="en-US" sz="2000" dirty="0">
                        <a:solidFill>
                          <a:srgbClr val="000000"/>
                        </a:solidFill>
                        <a:latin typeface="Calibri"/>
                        <a:ea typeface="Calibri"/>
                        <a:cs typeface="Times New Roman"/>
                      </a:endParaRPr>
                    </a:p>
                  </a:txBody>
                  <a:tcPr marL="73025" marR="73025" marT="36830" marB="3683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2750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86054"/>
          </a:xfrm>
        </p:spPr>
        <p:txBody>
          <a:bodyPr>
            <a:noAutofit/>
          </a:bodyPr>
          <a:lstStyle/>
          <a:p>
            <a:r>
              <a:rPr lang="en-US" sz="2400" b="1" dirty="0"/>
              <a:t>Criterion 3:  Focus and Coherence through Supporting Work: Supporting content enhances focus and coherence simultaneously by engaging students in the major work of the grade.</a:t>
            </a:r>
            <a:br>
              <a:rPr lang="en-US" sz="2400" dirty="0"/>
            </a:br>
            <a:endParaRPr lang="en-US" sz="2400" b="1" dirty="0"/>
          </a:p>
        </p:txBody>
      </p:sp>
      <p:sp>
        <p:nvSpPr>
          <p:cNvPr id="4" name="Content Placeholder 3"/>
          <p:cNvSpPr>
            <a:spLocks noGrp="1"/>
          </p:cNvSpPr>
          <p:nvPr>
            <p:ph sz="half" idx="2"/>
          </p:nvPr>
        </p:nvSpPr>
        <p:spPr>
          <a:xfrm>
            <a:off x="8153400" y="533400"/>
            <a:ext cx="7543800" cy="4525963"/>
          </a:xfrm>
        </p:spPr>
        <p:txBody>
          <a:bodyPr>
            <a:normAutofit/>
          </a:bodyPr>
          <a:lstStyle/>
          <a:p>
            <a:endParaRPr lang="en-US" sz="2400" dirty="0"/>
          </a:p>
          <a:p>
            <a:endParaRPr lang="en-US" sz="2400" dirty="0"/>
          </a:p>
        </p:txBody>
      </p:sp>
      <p:sp>
        <p:nvSpPr>
          <p:cNvPr id="3" name="Content Placeholder 2"/>
          <p:cNvSpPr>
            <a:spLocks noGrp="1"/>
          </p:cNvSpPr>
          <p:nvPr>
            <p:ph sz="half" idx="1"/>
          </p:nvPr>
        </p:nvSpPr>
        <p:spPr>
          <a:xfrm>
            <a:off x="457200" y="1219200"/>
            <a:ext cx="8229600" cy="5181600"/>
          </a:xfrm>
          <a:noFill/>
        </p:spPr>
        <p:txBody>
          <a:bodyPr>
            <a:normAutofit/>
          </a:bodyPr>
          <a:lstStyle/>
          <a:p>
            <a:pPr marL="0" indent="0">
              <a:buNone/>
            </a:pPr>
            <a:endParaRPr lang="en-US" b="1" dirty="0"/>
          </a:p>
          <a:p>
            <a:pPr marL="0" indent="0">
              <a:buNone/>
            </a:pPr>
            <a:r>
              <a:rPr lang="en-US" sz="1800" dirty="0"/>
              <a:t>					</a:t>
            </a:r>
          </a:p>
          <a:p>
            <a:pPr marL="0" indent="0">
              <a:buNone/>
            </a:pPr>
            <a:r>
              <a:rPr lang="en-US" sz="1800" dirty="0"/>
              <a:t>					</a:t>
            </a:r>
          </a:p>
          <a:p>
            <a:pPr marL="0" indent="0">
              <a:buNone/>
            </a:pPr>
            <a:endParaRPr lang="en-US" sz="1800" dirty="0"/>
          </a:p>
          <a:p>
            <a:pPr marL="0" indent="0">
              <a:buNone/>
            </a:pPr>
            <a:r>
              <a:rPr lang="en-US" sz="1800" dirty="0"/>
              <a:t>				</a:t>
            </a:r>
            <a:r>
              <a:rPr lang="en-US" sz="2000" dirty="0"/>
              <a:t>Example: Data Representation</a:t>
            </a:r>
          </a:p>
        </p:txBody>
      </p:sp>
      <p:sp>
        <p:nvSpPr>
          <p:cNvPr id="6" name="Rectangle 5"/>
          <p:cNvSpPr/>
          <p:nvPr/>
        </p:nvSpPr>
        <p:spPr>
          <a:xfrm>
            <a:off x="936702" y="3429000"/>
            <a:ext cx="7103327" cy="1754326"/>
          </a:xfrm>
          <a:prstGeom prst="rect">
            <a:avLst/>
          </a:prstGeom>
          <a:ln>
            <a:solidFill>
              <a:schemeClr val="accent2"/>
            </a:solidFill>
          </a:ln>
        </p:spPr>
        <p:txBody>
          <a:bodyPr wrap="square">
            <a:spAutoFit/>
          </a:bodyPr>
          <a:lstStyle/>
          <a:p>
            <a:r>
              <a:rPr lang="en-US" dirty="0">
                <a:solidFill>
                  <a:srgbClr val="3F3F39"/>
                </a:solidFill>
                <a:latin typeface="Lucida Sans"/>
                <a:cs typeface="Lucida Sans"/>
              </a:rPr>
              <a:t>Draw a scaled picture graph and a scaled bar graph to represent a data set with several categories.  </a:t>
            </a:r>
            <a:r>
              <a:rPr lang="en-US" dirty="0">
                <a:solidFill>
                  <a:srgbClr val="3F3F39"/>
                </a:solidFill>
                <a:effectLst>
                  <a:glow rad="228600">
                    <a:schemeClr val="accent3">
                      <a:satMod val="175000"/>
                      <a:alpha val="40000"/>
                    </a:schemeClr>
                  </a:glow>
                </a:effectLst>
                <a:latin typeface="Lucida Sans"/>
                <a:cs typeface="Lucida Sans"/>
              </a:rPr>
              <a:t>Solve one- and two-step “how many more” and “how many less” problems using information presented  in scaled bar graphs.</a:t>
            </a:r>
            <a:r>
              <a:rPr lang="en-US" dirty="0">
                <a:solidFill>
                  <a:srgbClr val="3F3F39"/>
                </a:solidFill>
                <a:latin typeface="Lucida Sans"/>
                <a:cs typeface="Lucida Sans"/>
              </a:rPr>
              <a:t>  </a:t>
            </a:r>
            <a:r>
              <a:rPr lang="en-US" i="1" dirty="0">
                <a:solidFill>
                  <a:srgbClr val="3F3F39"/>
                </a:solidFill>
                <a:latin typeface="Lucida Sans"/>
                <a:cs typeface="Lucida Sans"/>
              </a:rPr>
              <a:t>For example, draw a bar graph in which each square in the bar graph might represent 5 pets.</a:t>
            </a:r>
          </a:p>
        </p:txBody>
      </p:sp>
      <p:sp>
        <p:nvSpPr>
          <p:cNvPr id="7" name="TextBox 6"/>
          <p:cNvSpPr txBox="1"/>
          <p:nvPr/>
        </p:nvSpPr>
        <p:spPr>
          <a:xfrm>
            <a:off x="5185317" y="5486400"/>
            <a:ext cx="3055434" cy="369332"/>
          </a:xfrm>
          <a:prstGeom prst="rect">
            <a:avLst/>
          </a:prstGeom>
          <a:noFill/>
        </p:spPr>
        <p:txBody>
          <a:bodyPr wrap="square" rtlCol="0">
            <a:spAutoFit/>
          </a:bodyPr>
          <a:lstStyle/>
          <a:p>
            <a:r>
              <a:rPr lang="en-US" dirty="0"/>
              <a:t>Standard   3.MD.B.3</a:t>
            </a:r>
          </a:p>
        </p:txBody>
      </p:sp>
    </p:spTree>
    <p:extLst>
      <p:ext uri="{BB962C8B-B14F-4D97-AF65-F5344CB8AC3E}">
        <p14:creationId xmlns:p14="http://schemas.microsoft.com/office/powerpoint/2010/main" val="171095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Criteria for Focus</a:t>
            </a:r>
          </a:p>
        </p:txBody>
      </p:sp>
      <p:sp>
        <p:nvSpPr>
          <p:cNvPr id="4" name="Content Placeholder 3"/>
          <p:cNvSpPr>
            <a:spLocks noGrp="1"/>
          </p:cNvSpPr>
          <p:nvPr>
            <p:ph sz="half" idx="2"/>
          </p:nvPr>
        </p:nvSpPr>
        <p:spPr>
          <a:xfrm>
            <a:off x="8153400" y="533400"/>
            <a:ext cx="7543800" cy="4525963"/>
          </a:xfrm>
        </p:spPr>
        <p:txBody>
          <a:bodyPr>
            <a:normAutofit fontScale="47500" lnSpcReduction="20000"/>
          </a:bodyPr>
          <a:lstStyle/>
          <a:p>
            <a:endParaRPr lang="en-US" sz="2400" dirty="0"/>
          </a:p>
          <a:p>
            <a:endParaRPr lang="en-US" sz="2400" dirty="0"/>
          </a:p>
        </p:txBody>
      </p:sp>
      <p:sp>
        <p:nvSpPr>
          <p:cNvPr id="3" name="Content Placeholder 2"/>
          <p:cNvSpPr>
            <a:spLocks noGrp="1"/>
          </p:cNvSpPr>
          <p:nvPr>
            <p:ph sz="half" idx="1"/>
          </p:nvPr>
        </p:nvSpPr>
        <p:spPr>
          <a:xfrm>
            <a:off x="457200" y="1219200"/>
            <a:ext cx="8229600" cy="5181600"/>
          </a:xfrm>
          <a:noFill/>
        </p:spPr>
        <p:txBody>
          <a:bodyPr>
            <a:normAutofit fontScale="47500" lnSpcReduction="20000"/>
          </a:bodyPr>
          <a:lstStyle/>
          <a:p>
            <a:pPr marL="0" indent="0">
              <a:buNone/>
            </a:pPr>
            <a:r>
              <a:rPr lang="en-US" sz="3600" b="1" dirty="0"/>
              <a:t>K-8</a:t>
            </a:r>
          </a:p>
          <a:p>
            <a:pPr marL="0" indent="0">
              <a:buNone/>
            </a:pPr>
            <a:r>
              <a:rPr lang="en-US" sz="3600" dirty="0"/>
              <a:t>	Criterion 1.  </a:t>
            </a:r>
            <a:r>
              <a:rPr lang="en-US" sz="3600" b="1" dirty="0"/>
              <a:t>Focus on Major Work: </a:t>
            </a:r>
            <a:r>
              <a:rPr lang="en-US" sz="3600" dirty="0"/>
              <a:t>In any single grade, students and teachers using the materials as designed spend the large majority of their time on the major work of each grade.</a:t>
            </a:r>
            <a:r>
              <a:rPr lang="en-US" sz="3600" baseline="30000" dirty="0"/>
              <a:t>8</a:t>
            </a:r>
          </a:p>
          <a:p>
            <a:pPr marL="0" indent="0">
              <a:buNone/>
            </a:pPr>
            <a:r>
              <a:rPr lang="en-US" sz="3600" baseline="30000" dirty="0"/>
              <a:t>	</a:t>
            </a:r>
            <a:r>
              <a:rPr lang="en-US" sz="3600" dirty="0"/>
              <a:t> Criterion 2. </a:t>
            </a:r>
            <a:r>
              <a:rPr lang="en-US" sz="3600" b="1" dirty="0"/>
              <a:t>Focus in Early Grades:  </a:t>
            </a:r>
            <a:r>
              <a:rPr lang="en-US" sz="3600" dirty="0"/>
              <a:t>Materials do not assess any of the topics in Table 2 before the grade level indicated.</a:t>
            </a:r>
          </a:p>
          <a:p>
            <a:pPr marL="0" indent="0">
              <a:buNone/>
            </a:pPr>
            <a:r>
              <a:rPr lang="en-US" sz="3600" dirty="0"/>
              <a:t>	Criterion 3.  </a:t>
            </a:r>
            <a:r>
              <a:rPr lang="en-US" sz="3600" b="1" dirty="0"/>
              <a:t>Focus and Coherence through Supporting Work:  </a:t>
            </a:r>
            <a:r>
              <a:rPr lang="en-US" sz="3600" dirty="0"/>
              <a:t>Supporting content enhances focus and coherence simultaneously by engaging students in the major work of the grade.</a:t>
            </a:r>
          </a:p>
          <a:p>
            <a:endParaRPr lang="en-US" sz="4200" b="1" dirty="0"/>
          </a:p>
          <a:p>
            <a:endParaRPr lang="en-US" sz="4200" b="1" dirty="0"/>
          </a:p>
          <a:p>
            <a:endParaRPr lang="en-US" sz="4200" b="1" dirty="0"/>
          </a:p>
          <a:p>
            <a:endParaRPr lang="en-US" sz="4200" b="1" dirty="0"/>
          </a:p>
          <a:p>
            <a:endParaRPr lang="en-US" b="1" baseline="30000" dirty="0"/>
          </a:p>
          <a:p>
            <a:endParaRPr lang="en-US" b="1" baseline="30000" dirty="0"/>
          </a:p>
          <a:p>
            <a:pPr marL="0" indent="0">
              <a:buNone/>
            </a:pPr>
            <a:endParaRPr lang="en-US" sz="2900" baseline="30000" dirty="0"/>
          </a:p>
          <a:p>
            <a:pPr marL="0" indent="0">
              <a:buNone/>
            </a:pPr>
            <a:endParaRPr lang="en-US" sz="2900" baseline="30000" dirty="0"/>
          </a:p>
          <a:p>
            <a:pPr marL="0" indent="0">
              <a:buNone/>
            </a:pPr>
            <a:endParaRPr lang="en-US" sz="2900" baseline="30000" dirty="0"/>
          </a:p>
          <a:p>
            <a:pPr marL="0" indent="0">
              <a:buNone/>
            </a:pPr>
            <a:endParaRPr lang="en-US" sz="2900" baseline="30000" dirty="0"/>
          </a:p>
          <a:p>
            <a:pPr marL="0" indent="0">
              <a:buNone/>
            </a:pPr>
            <a:r>
              <a:rPr lang="en-US" sz="2900" baseline="30000" dirty="0"/>
              <a:t>8</a:t>
            </a:r>
            <a:r>
              <a:rPr lang="en-US" sz="2900" dirty="0"/>
              <a:t>The materials should devote at least 65% and up to approximately 85% of the class time to the major work of the grade with Grades K–2 nearer the upper end of that range, i.e., 85%.</a:t>
            </a:r>
          </a:p>
          <a:p>
            <a:pPr marL="0" indent="0">
              <a:buNone/>
            </a:pPr>
            <a:r>
              <a:rPr lang="en-US" b="1" baseline="30000" dirty="0"/>
              <a:t>	</a:t>
            </a:r>
            <a:endParaRPr lang="en-US" b="1" dirty="0"/>
          </a:p>
        </p:txBody>
      </p:sp>
      <p:sp>
        <p:nvSpPr>
          <p:cNvPr id="6" name="TextBox 5"/>
          <p:cNvSpPr txBox="1"/>
          <p:nvPr/>
        </p:nvSpPr>
        <p:spPr>
          <a:xfrm>
            <a:off x="473161" y="3619633"/>
            <a:ext cx="8229600" cy="1295400"/>
          </a:xfrm>
          <a:prstGeom prst="rect">
            <a:avLst/>
          </a:prstGeom>
          <a:solidFill>
            <a:schemeClr val="tx2">
              <a:lumMod val="40000"/>
              <a:lumOff val="60000"/>
            </a:schemeClr>
          </a:solidFill>
        </p:spPr>
        <p:txBody>
          <a:bodyPr vert="horz" wrap="square" lIns="91440" tIns="45720" rIns="91440" bIns="45720" rtlCol="0">
            <a:normAutofit fontScale="62500" lnSpcReduction="20000"/>
          </a:bodyPr>
          <a:lstStyle/>
          <a:p>
            <a:r>
              <a:rPr lang="en-US" sz="2800" b="1" dirty="0"/>
              <a:t>High School</a:t>
            </a:r>
          </a:p>
          <a:p>
            <a:r>
              <a:rPr lang="en-US" sz="2800" dirty="0"/>
              <a:t>	 Criterion 1: </a:t>
            </a:r>
            <a:r>
              <a:rPr lang="en-US" sz="2800" b="1" dirty="0"/>
              <a:t>Focus on Widely Applicable Prerequisites:  </a:t>
            </a:r>
            <a:r>
              <a:rPr lang="en-US" sz="2800" dirty="0"/>
              <a:t>In any single course, students using the materials as designed spend the majority of their time developing knowledge and skills that are widely applicable as prerequisites for postsecondary education.</a:t>
            </a:r>
          </a:p>
          <a:p>
            <a:endParaRPr lang="en-US" sz="2800" dirty="0">
              <a:solidFill>
                <a:schemeClr val="tx1">
                  <a:lumMod val="50000"/>
                  <a:lumOff val="50000"/>
                </a:schemeClr>
              </a:solidFill>
            </a:endParaRPr>
          </a:p>
        </p:txBody>
      </p:sp>
    </p:spTree>
    <p:extLst>
      <p:ext uri="{BB962C8B-B14F-4D97-AF65-F5344CB8AC3E}">
        <p14:creationId xmlns:p14="http://schemas.microsoft.com/office/powerpoint/2010/main" val="331553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High School Publishers’ Criteria for CCSSM</a:t>
            </a:r>
          </a:p>
        </p:txBody>
      </p:sp>
      <p:sp>
        <p:nvSpPr>
          <p:cNvPr id="3" name="Content Placeholder 2"/>
          <p:cNvSpPr>
            <a:spLocks noGrp="1"/>
          </p:cNvSpPr>
          <p:nvPr>
            <p:ph idx="1"/>
          </p:nvPr>
        </p:nvSpPr>
        <p:spPr/>
        <p:txBody>
          <a:bodyPr/>
          <a:lstStyle/>
          <a:p>
            <a:pPr marL="342900" indent="-342900">
              <a:buFont typeface="Arial" pitchFamily="34" charset="0"/>
              <a:buChar char="•"/>
            </a:pPr>
            <a:r>
              <a:rPr lang="en-US" b="1" dirty="0"/>
              <a:t>Criterion 1:  Focus on Widely Applicable Prerequisites</a:t>
            </a:r>
            <a:r>
              <a:rPr lang="en-US" dirty="0"/>
              <a:t>: In any single course, students using the materials as designed spend the majority of their time developing knowledge and skills that are widely applicable as prerequisites for postsecondary education.</a:t>
            </a:r>
          </a:p>
        </p:txBody>
      </p:sp>
    </p:spTree>
    <p:extLst>
      <p:ext uri="{BB962C8B-B14F-4D97-AF65-F5344CB8AC3E}">
        <p14:creationId xmlns:p14="http://schemas.microsoft.com/office/powerpoint/2010/main" val="266627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524" t="26472" r="14273" b="14058"/>
          <a:stretch/>
        </p:blipFill>
        <p:spPr bwMode="auto">
          <a:xfrm>
            <a:off x="60094" y="381000"/>
            <a:ext cx="9066846"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96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Engaging with the Criteria</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Look at pages 1 – 6 in the Activity Packet</a:t>
            </a:r>
          </a:p>
          <a:p>
            <a:pPr marL="0" indent="0">
              <a:buNone/>
            </a:pPr>
            <a:endParaRPr lang="en-US" dirty="0"/>
          </a:p>
          <a:p>
            <a:pPr marL="342900" indent="-342900">
              <a:buFont typeface="Arial" pitchFamily="34" charset="0"/>
              <a:buChar char="•"/>
            </a:pPr>
            <a:r>
              <a:rPr lang="en-US" dirty="0"/>
              <a:t>Using what you’ve learned about focus, identify the example that best meets each of the Criteria 1 – 3 </a:t>
            </a:r>
          </a:p>
          <a:p>
            <a:pPr marL="0" indent="0">
              <a:buNone/>
            </a:pPr>
            <a:endParaRPr lang="en-US" dirty="0"/>
          </a:p>
          <a:p>
            <a:pPr marL="342900" indent="-342900">
              <a:buFont typeface="Arial" pitchFamily="34" charset="0"/>
              <a:buChar char="•"/>
            </a:pPr>
            <a:r>
              <a:rPr lang="en-US" dirty="0"/>
              <a:t>Be prepared to share why each example meets or does not meet the given criterion</a:t>
            </a:r>
          </a:p>
          <a:p>
            <a:pPr marL="342900" indent="-342900">
              <a:buFont typeface="Arial" pitchFamily="34" charset="0"/>
              <a:buChar char="•"/>
            </a:pPr>
            <a:endParaRPr lang="en-US" dirty="0"/>
          </a:p>
        </p:txBody>
      </p:sp>
    </p:spTree>
    <p:extLst>
      <p:ext uri="{BB962C8B-B14F-4D97-AF65-F5344CB8AC3E}">
        <p14:creationId xmlns:p14="http://schemas.microsoft.com/office/powerpoint/2010/main" val="47949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Publishers’ Criterion 1: Focus on Major Work – </a:t>
            </a:r>
            <a:br>
              <a:rPr lang="en-US" dirty="0"/>
            </a:br>
            <a:r>
              <a:rPr lang="en-US" sz="1800" dirty="0"/>
              <a:t>In any single grade, students and teachers using the materials as designed spend the large majority of their time on the major work of the grade.</a:t>
            </a:r>
          </a:p>
        </p:txBody>
      </p:sp>
      <p:sp>
        <p:nvSpPr>
          <p:cNvPr id="7" name="Text Placeholder 6"/>
          <p:cNvSpPr>
            <a:spLocks noGrp="1"/>
          </p:cNvSpPr>
          <p:nvPr>
            <p:ph type="body" idx="1"/>
          </p:nvPr>
        </p:nvSpPr>
        <p:spPr>
          <a:xfrm>
            <a:off x="989012" y="884238"/>
            <a:ext cx="4040188" cy="639762"/>
          </a:xfrm>
        </p:spPr>
        <p:txBody>
          <a:bodyPr/>
          <a:lstStyle/>
          <a:p>
            <a:r>
              <a:rPr lang="en-US" dirty="0"/>
              <a:t>Pacing Guide A</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053080863"/>
              </p:ext>
            </p:extLst>
          </p:nvPr>
        </p:nvGraphicFramePr>
        <p:xfrm>
          <a:off x="152400" y="1513114"/>
          <a:ext cx="4344988" cy="4815840"/>
        </p:xfrm>
        <a:graphic>
          <a:graphicData uri="http://schemas.openxmlformats.org/drawingml/2006/table">
            <a:tbl>
              <a:tblPr firstRow="1" bandRow="1">
                <a:tableStyleId>{5C22544A-7EE6-4342-B048-85BDC9FD1C3A}</a:tableStyleId>
              </a:tblPr>
              <a:tblGrid>
                <a:gridCol w="789698">
                  <a:extLst>
                    <a:ext uri="{9D8B030D-6E8A-4147-A177-3AD203B41FA5}">
                      <a16:colId xmlns:a16="http://schemas.microsoft.com/office/drawing/2014/main" val="20000"/>
                    </a:ext>
                  </a:extLst>
                </a:gridCol>
                <a:gridCol w="947639">
                  <a:extLst>
                    <a:ext uri="{9D8B030D-6E8A-4147-A177-3AD203B41FA5}">
                      <a16:colId xmlns:a16="http://schemas.microsoft.com/office/drawing/2014/main" val="20001"/>
                    </a:ext>
                  </a:extLst>
                </a:gridCol>
                <a:gridCol w="2607651">
                  <a:extLst>
                    <a:ext uri="{9D8B030D-6E8A-4147-A177-3AD203B41FA5}">
                      <a16:colId xmlns:a16="http://schemas.microsoft.com/office/drawing/2014/main" val="20002"/>
                    </a:ext>
                  </a:extLst>
                </a:gridCol>
              </a:tblGrid>
              <a:tr h="278674">
                <a:tc>
                  <a:txBody>
                    <a:bodyPr/>
                    <a:lstStyle/>
                    <a:p>
                      <a:r>
                        <a:rPr lang="en-US" dirty="0"/>
                        <a:t>Wks.</a:t>
                      </a:r>
                    </a:p>
                  </a:txBody>
                  <a:tcPr/>
                </a:tc>
                <a:tc>
                  <a:txBody>
                    <a:bodyPr/>
                    <a:lstStyle/>
                    <a:p>
                      <a:r>
                        <a:rPr lang="en-US" dirty="0"/>
                        <a:t>Dom.</a:t>
                      </a:r>
                    </a:p>
                  </a:txBody>
                  <a:tcPr/>
                </a:tc>
                <a:tc>
                  <a:txBody>
                    <a:bodyPr/>
                    <a:lstStyle/>
                    <a:p>
                      <a:r>
                        <a:rPr lang="en-US" dirty="0"/>
                        <a:t>Focus</a:t>
                      </a:r>
                      <a:r>
                        <a:rPr lang="en-US" baseline="0" dirty="0"/>
                        <a:t> Standards</a:t>
                      </a:r>
                      <a:endParaRPr lang="en-US" dirty="0"/>
                    </a:p>
                  </a:txBody>
                  <a:tcPr/>
                </a:tc>
                <a:extLst>
                  <a:ext uri="{0D108BD9-81ED-4DB2-BD59-A6C34878D82A}">
                    <a16:rowId xmlns:a16="http://schemas.microsoft.com/office/drawing/2014/main" val="10000"/>
                  </a:ext>
                </a:extLst>
              </a:tr>
              <a:tr h="370840">
                <a:tc>
                  <a:txBody>
                    <a:bodyPr/>
                    <a:lstStyle/>
                    <a:p>
                      <a:r>
                        <a:rPr lang="en-US" dirty="0"/>
                        <a:t>1-2</a:t>
                      </a:r>
                    </a:p>
                  </a:txBody>
                  <a:tcPr/>
                </a:tc>
                <a:tc>
                  <a:txBody>
                    <a:bodyPr/>
                    <a:lstStyle/>
                    <a:p>
                      <a:r>
                        <a:rPr lang="en-US" dirty="0"/>
                        <a:t>NBT</a:t>
                      </a:r>
                    </a:p>
                  </a:txBody>
                  <a:tcPr/>
                </a:tc>
                <a:tc>
                  <a:txBody>
                    <a:bodyPr/>
                    <a:lstStyle/>
                    <a:p>
                      <a:r>
                        <a:rPr lang="en-US" dirty="0"/>
                        <a:t>3.NBT.1; 3.NBT.2</a:t>
                      </a:r>
                    </a:p>
                  </a:txBody>
                  <a:tcPr/>
                </a:tc>
                <a:extLst>
                  <a:ext uri="{0D108BD9-81ED-4DB2-BD59-A6C34878D82A}">
                    <a16:rowId xmlns:a16="http://schemas.microsoft.com/office/drawing/2014/main" val="10001"/>
                  </a:ext>
                </a:extLst>
              </a:tr>
              <a:tr h="370840">
                <a:tc>
                  <a:txBody>
                    <a:bodyPr/>
                    <a:lstStyle/>
                    <a:p>
                      <a:r>
                        <a:rPr lang="en-US" dirty="0"/>
                        <a:t>3-4</a:t>
                      </a:r>
                    </a:p>
                  </a:txBody>
                  <a:tcPr/>
                </a:tc>
                <a:tc>
                  <a:txBody>
                    <a:bodyPr/>
                    <a:lstStyle/>
                    <a:p>
                      <a:r>
                        <a:rPr lang="en-US" dirty="0"/>
                        <a:t>MD</a:t>
                      </a:r>
                    </a:p>
                  </a:txBody>
                  <a:tcPr/>
                </a:tc>
                <a:tc>
                  <a:txBody>
                    <a:bodyPr/>
                    <a:lstStyle/>
                    <a:p>
                      <a:r>
                        <a:rPr lang="en-US" dirty="0"/>
                        <a:t>3.MD.3; 3.MD.5a;</a:t>
                      </a:r>
                      <a:r>
                        <a:rPr lang="en-US" baseline="0" dirty="0"/>
                        <a:t> 3.MD.6</a:t>
                      </a:r>
                      <a:endParaRPr lang="en-US" dirty="0"/>
                    </a:p>
                  </a:txBody>
                  <a:tcPr/>
                </a:tc>
                <a:extLst>
                  <a:ext uri="{0D108BD9-81ED-4DB2-BD59-A6C34878D82A}">
                    <a16:rowId xmlns:a16="http://schemas.microsoft.com/office/drawing/2014/main" val="10002"/>
                  </a:ext>
                </a:extLst>
              </a:tr>
              <a:tr h="370840">
                <a:tc>
                  <a:txBody>
                    <a:bodyPr/>
                    <a:lstStyle/>
                    <a:p>
                      <a:r>
                        <a:rPr lang="en-US" dirty="0"/>
                        <a:t>5-7</a:t>
                      </a:r>
                    </a:p>
                  </a:txBody>
                  <a:tcPr/>
                </a:tc>
                <a:tc>
                  <a:txBody>
                    <a:bodyPr/>
                    <a:lstStyle/>
                    <a:p>
                      <a:r>
                        <a:rPr lang="en-US" dirty="0"/>
                        <a:t>OA; MD</a:t>
                      </a:r>
                    </a:p>
                  </a:txBody>
                  <a:tcPr/>
                </a:tc>
                <a:tc>
                  <a:txBody>
                    <a:bodyPr/>
                    <a:lstStyle/>
                    <a:p>
                      <a:r>
                        <a:rPr lang="en-US" dirty="0"/>
                        <a:t>3.OA.1;</a:t>
                      </a:r>
                      <a:r>
                        <a:rPr lang="en-US" baseline="0" dirty="0"/>
                        <a:t> 3.MD.7; 3.MD.8</a:t>
                      </a:r>
                      <a:endParaRPr lang="en-US" dirty="0"/>
                    </a:p>
                  </a:txBody>
                  <a:tcPr/>
                </a:tc>
                <a:extLst>
                  <a:ext uri="{0D108BD9-81ED-4DB2-BD59-A6C34878D82A}">
                    <a16:rowId xmlns:a16="http://schemas.microsoft.com/office/drawing/2014/main" val="10003"/>
                  </a:ext>
                </a:extLst>
              </a:tr>
              <a:tr h="370840">
                <a:tc>
                  <a:txBody>
                    <a:bodyPr/>
                    <a:lstStyle/>
                    <a:p>
                      <a:r>
                        <a:rPr lang="en-US" dirty="0"/>
                        <a:t>8-10</a:t>
                      </a:r>
                    </a:p>
                  </a:txBody>
                  <a:tcPr/>
                </a:tc>
                <a:tc>
                  <a:txBody>
                    <a:bodyPr/>
                    <a:lstStyle/>
                    <a:p>
                      <a:r>
                        <a:rPr lang="en-US" dirty="0"/>
                        <a:t>NBT; OA</a:t>
                      </a:r>
                    </a:p>
                  </a:txBody>
                  <a:tcPr/>
                </a:tc>
                <a:tc>
                  <a:txBody>
                    <a:bodyPr/>
                    <a:lstStyle/>
                    <a:p>
                      <a:r>
                        <a:rPr lang="en-US" dirty="0"/>
                        <a:t>3.NBT.3; 3.OA.5; 3.OA.9</a:t>
                      </a:r>
                    </a:p>
                  </a:txBody>
                  <a:tcPr/>
                </a:tc>
                <a:extLst>
                  <a:ext uri="{0D108BD9-81ED-4DB2-BD59-A6C34878D82A}">
                    <a16:rowId xmlns:a16="http://schemas.microsoft.com/office/drawing/2014/main" val="10004"/>
                  </a:ext>
                </a:extLst>
              </a:tr>
              <a:tr h="370840">
                <a:tc>
                  <a:txBody>
                    <a:bodyPr/>
                    <a:lstStyle/>
                    <a:p>
                      <a:r>
                        <a:rPr lang="en-US" dirty="0"/>
                        <a:t>11-13</a:t>
                      </a:r>
                    </a:p>
                  </a:txBody>
                  <a:tcPr/>
                </a:tc>
                <a:tc>
                  <a:txBody>
                    <a:bodyPr/>
                    <a:lstStyle/>
                    <a:p>
                      <a:r>
                        <a:rPr lang="en-US" dirty="0"/>
                        <a:t>OA</a:t>
                      </a:r>
                    </a:p>
                  </a:txBody>
                  <a:tcPr/>
                </a:tc>
                <a:tc>
                  <a:txBody>
                    <a:bodyPr/>
                    <a:lstStyle/>
                    <a:p>
                      <a:r>
                        <a:rPr lang="en-US" dirty="0"/>
                        <a:t>3.OA.2; 3.OA.6</a:t>
                      </a:r>
                    </a:p>
                  </a:txBody>
                  <a:tcPr/>
                </a:tc>
                <a:extLst>
                  <a:ext uri="{0D108BD9-81ED-4DB2-BD59-A6C34878D82A}">
                    <a16:rowId xmlns:a16="http://schemas.microsoft.com/office/drawing/2014/main" val="10005"/>
                  </a:ext>
                </a:extLst>
              </a:tr>
              <a:tr h="370840">
                <a:tc>
                  <a:txBody>
                    <a:bodyPr/>
                    <a:lstStyle/>
                    <a:p>
                      <a:r>
                        <a:rPr lang="en-US" dirty="0"/>
                        <a:t>14-16</a:t>
                      </a:r>
                    </a:p>
                  </a:txBody>
                  <a:tcPr/>
                </a:tc>
                <a:tc>
                  <a:txBody>
                    <a:bodyPr/>
                    <a:lstStyle/>
                    <a:p>
                      <a:r>
                        <a:rPr lang="en-US" dirty="0"/>
                        <a:t>OA</a:t>
                      </a:r>
                    </a:p>
                  </a:txBody>
                  <a:tcPr/>
                </a:tc>
                <a:tc>
                  <a:txBody>
                    <a:bodyPr/>
                    <a:lstStyle/>
                    <a:p>
                      <a:r>
                        <a:rPr lang="en-US" dirty="0"/>
                        <a:t>3.OA.3; 3.OA.4</a:t>
                      </a:r>
                    </a:p>
                  </a:txBody>
                  <a:tcPr/>
                </a:tc>
                <a:extLst>
                  <a:ext uri="{0D108BD9-81ED-4DB2-BD59-A6C34878D82A}">
                    <a16:rowId xmlns:a16="http://schemas.microsoft.com/office/drawing/2014/main" val="10006"/>
                  </a:ext>
                </a:extLst>
              </a:tr>
              <a:tr h="370840">
                <a:tc>
                  <a:txBody>
                    <a:bodyPr/>
                    <a:lstStyle/>
                    <a:p>
                      <a:r>
                        <a:rPr lang="en-US" dirty="0"/>
                        <a:t>17-20</a:t>
                      </a:r>
                    </a:p>
                  </a:txBody>
                  <a:tcPr/>
                </a:tc>
                <a:tc>
                  <a:txBody>
                    <a:bodyPr/>
                    <a:lstStyle/>
                    <a:p>
                      <a:r>
                        <a:rPr lang="en-US" dirty="0"/>
                        <a:t>OA</a:t>
                      </a:r>
                    </a:p>
                  </a:txBody>
                  <a:tcPr/>
                </a:tc>
                <a:tc>
                  <a:txBody>
                    <a:bodyPr/>
                    <a:lstStyle/>
                    <a:p>
                      <a:r>
                        <a:rPr lang="en-US" dirty="0"/>
                        <a:t>3.OA.7; 3.OA.8</a:t>
                      </a:r>
                    </a:p>
                  </a:txBody>
                  <a:tcPr/>
                </a:tc>
                <a:extLst>
                  <a:ext uri="{0D108BD9-81ED-4DB2-BD59-A6C34878D82A}">
                    <a16:rowId xmlns:a16="http://schemas.microsoft.com/office/drawing/2014/main" val="10007"/>
                  </a:ext>
                </a:extLst>
              </a:tr>
              <a:tr h="370840">
                <a:tc>
                  <a:txBody>
                    <a:bodyPr/>
                    <a:lstStyle/>
                    <a:p>
                      <a:r>
                        <a:rPr lang="en-US" dirty="0"/>
                        <a:t>21-23</a:t>
                      </a:r>
                    </a:p>
                  </a:txBody>
                  <a:tcPr/>
                </a:tc>
                <a:tc>
                  <a:txBody>
                    <a:bodyPr/>
                    <a:lstStyle/>
                    <a:p>
                      <a:r>
                        <a:rPr lang="en-US" dirty="0"/>
                        <a:t>MD</a:t>
                      </a:r>
                    </a:p>
                  </a:txBody>
                  <a:tcPr/>
                </a:tc>
                <a:tc>
                  <a:txBody>
                    <a:bodyPr/>
                    <a:lstStyle/>
                    <a:p>
                      <a:r>
                        <a:rPr lang="en-US" dirty="0"/>
                        <a:t>3.MD.1</a:t>
                      </a:r>
                    </a:p>
                  </a:txBody>
                  <a:tcPr/>
                </a:tc>
                <a:extLst>
                  <a:ext uri="{0D108BD9-81ED-4DB2-BD59-A6C34878D82A}">
                    <a16:rowId xmlns:a16="http://schemas.microsoft.com/office/drawing/2014/main" val="10008"/>
                  </a:ext>
                </a:extLst>
              </a:tr>
              <a:tr h="370840">
                <a:tc>
                  <a:txBody>
                    <a:bodyPr/>
                    <a:lstStyle/>
                    <a:p>
                      <a:r>
                        <a:rPr lang="en-US" dirty="0"/>
                        <a:t>24-25</a:t>
                      </a:r>
                    </a:p>
                  </a:txBody>
                  <a:tcPr/>
                </a:tc>
                <a:tc>
                  <a:txBody>
                    <a:bodyPr/>
                    <a:lstStyle/>
                    <a:p>
                      <a:r>
                        <a:rPr lang="en-US" dirty="0"/>
                        <a:t>G</a:t>
                      </a:r>
                    </a:p>
                  </a:txBody>
                  <a:tcPr/>
                </a:tc>
                <a:tc>
                  <a:txBody>
                    <a:bodyPr/>
                    <a:lstStyle/>
                    <a:p>
                      <a:r>
                        <a:rPr lang="en-US" dirty="0"/>
                        <a:t>3.G.1; 3.G.2</a:t>
                      </a:r>
                    </a:p>
                  </a:txBody>
                  <a:tcPr/>
                </a:tc>
                <a:extLst>
                  <a:ext uri="{0D108BD9-81ED-4DB2-BD59-A6C34878D82A}">
                    <a16:rowId xmlns:a16="http://schemas.microsoft.com/office/drawing/2014/main" val="10009"/>
                  </a:ext>
                </a:extLst>
              </a:tr>
              <a:tr h="370840">
                <a:tc>
                  <a:txBody>
                    <a:bodyPr/>
                    <a:lstStyle/>
                    <a:p>
                      <a:r>
                        <a:rPr lang="en-US" dirty="0"/>
                        <a:t>26-29</a:t>
                      </a:r>
                    </a:p>
                  </a:txBody>
                  <a:tcPr/>
                </a:tc>
                <a:tc>
                  <a:txBody>
                    <a:bodyPr/>
                    <a:lstStyle/>
                    <a:p>
                      <a:r>
                        <a:rPr lang="en-US" dirty="0"/>
                        <a:t>MD; NF</a:t>
                      </a:r>
                    </a:p>
                  </a:txBody>
                  <a:tcPr/>
                </a:tc>
                <a:tc>
                  <a:txBody>
                    <a:bodyPr/>
                    <a:lstStyle/>
                    <a:p>
                      <a:r>
                        <a:rPr lang="en-US" dirty="0"/>
                        <a:t>3.MD.4; 3.NF.1; 3.NF.2</a:t>
                      </a:r>
                    </a:p>
                  </a:txBody>
                  <a:tcPr/>
                </a:tc>
                <a:extLst>
                  <a:ext uri="{0D108BD9-81ED-4DB2-BD59-A6C34878D82A}">
                    <a16:rowId xmlns:a16="http://schemas.microsoft.com/office/drawing/2014/main" val="10010"/>
                  </a:ext>
                </a:extLst>
              </a:tr>
              <a:tr h="370840">
                <a:tc>
                  <a:txBody>
                    <a:bodyPr/>
                    <a:lstStyle/>
                    <a:p>
                      <a:r>
                        <a:rPr lang="en-US" dirty="0"/>
                        <a:t>30-33</a:t>
                      </a:r>
                    </a:p>
                  </a:txBody>
                  <a:tcPr/>
                </a:tc>
                <a:tc>
                  <a:txBody>
                    <a:bodyPr/>
                    <a:lstStyle/>
                    <a:p>
                      <a:r>
                        <a:rPr lang="en-US" dirty="0"/>
                        <a:t>NF</a:t>
                      </a:r>
                    </a:p>
                  </a:txBody>
                  <a:tcPr/>
                </a:tc>
                <a:tc>
                  <a:txBody>
                    <a:bodyPr/>
                    <a:lstStyle/>
                    <a:p>
                      <a:r>
                        <a:rPr lang="en-US" dirty="0"/>
                        <a:t>3.NF.3</a:t>
                      </a:r>
                    </a:p>
                  </a:txBody>
                  <a:tcPr/>
                </a:tc>
                <a:extLst>
                  <a:ext uri="{0D108BD9-81ED-4DB2-BD59-A6C34878D82A}">
                    <a16:rowId xmlns:a16="http://schemas.microsoft.com/office/drawing/2014/main" val="10011"/>
                  </a:ext>
                </a:extLst>
              </a:tr>
              <a:tr h="370840">
                <a:tc>
                  <a:txBody>
                    <a:bodyPr/>
                    <a:lstStyle/>
                    <a:p>
                      <a:r>
                        <a:rPr lang="en-US" dirty="0"/>
                        <a:t>34-36</a:t>
                      </a:r>
                    </a:p>
                  </a:txBody>
                  <a:tcPr/>
                </a:tc>
                <a:tc>
                  <a:txBody>
                    <a:bodyPr/>
                    <a:lstStyle/>
                    <a:p>
                      <a:r>
                        <a:rPr lang="en-US" dirty="0"/>
                        <a:t>MD</a:t>
                      </a:r>
                    </a:p>
                  </a:txBody>
                  <a:tcPr/>
                </a:tc>
                <a:tc>
                  <a:txBody>
                    <a:bodyPr/>
                    <a:lstStyle/>
                    <a:p>
                      <a:r>
                        <a:rPr lang="en-US" dirty="0"/>
                        <a:t>3.MD.2</a:t>
                      </a:r>
                    </a:p>
                  </a:txBody>
                  <a:tcPr/>
                </a:tc>
                <a:extLst>
                  <a:ext uri="{0D108BD9-81ED-4DB2-BD59-A6C34878D82A}">
                    <a16:rowId xmlns:a16="http://schemas.microsoft.com/office/drawing/2014/main" val="10012"/>
                  </a:ext>
                </a:extLst>
              </a:tr>
            </a:tbl>
          </a:graphicData>
        </a:graphic>
      </p:graphicFrame>
      <p:sp>
        <p:nvSpPr>
          <p:cNvPr id="9" name="Text Placeholder 8"/>
          <p:cNvSpPr>
            <a:spLocks noGrp="1"/>
          </p:cNvSpPr>
          <p:nvPr>
            <p:ph type="body" sz="quarter" idx="3"/>
          </p:nvPr>
        </p:nvSpPr>
        <p:spPr>
          <a:xfrm>
            <a:off x="5486400" y="884238"/>
            <a:ext cx="4041775" cy="639762"/>
          </a:xfrm>
        </p:spPr>
        <p:txBody>
          <a:bodyPr/>
          <a:lstStyle/>
          <a:p>
            <a:r>
              <a:rPr lang="en-US" dirty="0"/>
              <a:t>Pacing Guide B</a:t>
            </a:r>
          </a:p>
        </p:txBody>
      </p:sp>
      <p:graphicFrame>
        <p:nvGraphicFramePr>
          <p:cNvPr id="12" name="Content Placeholder 10"/>
          <p:cNvGraphicFramePr>
            <a:graphicFrameLocks noGrp="1"/>
          </p:cNvGraphicFramePr>
          <p:nvPr>
            <p:ph sz="quarter" idx="4"/>
            <p:extLst>
              <p:ext uri="{D42A27DB-BD31-4B8C-83A1-F6EECF244321}">
                <p14:modId xmlns:p14="http://schemas.microsoft.com/office/powerpoint/2010/main" val="4163082047"/>
              </p:ext>
            </p:extLst>
          </p:nvPr>
        </p:nvGraphicFramePr>
        <p:xfrm>
          <a:off x="4735287" y="1524000"/>
          <a:ext cx="4254726" cy="4516120"/>
        </p:xfrm>
        <a:graphic>
          <a:graphicData uri="http://schemas.openxmlformats.org/drawingml/2006/table">
            <a:tbl>
              <a:tblPr firstRow="1" bandRow="1">
                <a:tableStyleId>{5C22544A-7EE6-4342-B048-85BDC9FD1C3A}</a:tableStyleId>
              </a:tblPr>
              <a:tblGrid>
                <a:gridCol w="773293">
                  <a:extLst>
                    <a:ext uri="{9D8B030D-6E8A-4147-A177-3AD203B41FA5}">
                      <a16:colId xmlns:a16="http://schemas.microsoft.com/office/drawing/2014/main" val="20000"/>
                    </a:ext>
                  </a:extLst>
                </a:gridCol>
                <a:gridCol w="927953">
                  <a:extLst>
                    <a:ext uri="{9D8B030D-6E8A-4147-A177-3AD203B41FA5}">
                      <a16:colId xmlns:a16="http://schemas.microsoft.com/office/drawing/2014/main" val="20001"/>
                    </a:ext>
                  </a:extLst>
                </a:gridCol>
                <a:gridCol w="2553480">
                  <a:extLst>
                    <a:ext uri="{9D8B030D-6E8A-4147-A177-3AD203B41FA5}">
                      <a16:colId xmlns:a16="http://schemas.microsoft.com/office/drawing/2014/main" val="20002"/>
                    </a:ext>
                  </a:extLst>
                </a:gridCol>
              </a:tblGrid>
              <a:tr h="370840">
                <a:tc>
                  <a:txBody>
                    <a:bodyPr/>
                    <a:lstStyle/>
                    <a:p>
                      <a:r>
                        <a:rPr lang="en-US" dirty="0"/>
                        <a:t>Wks.</a:t>
                      </a:r>
                    </a:p>
                  </a:txBody>
                  <a:tcPr/>
                </a:tc>
                <a:tc>
                  <a:txBody>
                    <a:bodyPr/>
                    <a:lstStyle/>
                    <a:p>
                      <a:r>
                        <a:rPr lang="en-US" dirty="0"/>
                        <a:t>Dom.</a:t>
                      </a:r>
                    </a:p>
                  </a:txBody>
                  <a:tcPr/>
                </a:tc>
                <a:tc>
                  <a:txBody>
                    <a:bodyPr/>
                    <a:lstStyle/>
                    <a:p>
                      <a:r>
                        <a:rPr lang="en-US" dirty="0"/>
                        <a:t>Focus</a:t>
                      </a:r>
                      <a:r>
                        <a:rPr lang="en-US" baseline="0" dirty="0"/>
                        <a:t> Standards</a:t>
                      </a:r>
                      <a:endParaRPr lang="en-US" dirty="0"/>
                    </a:p>
                  </a:txBody>
                  <a:tcPr/>
                </a:tc>
                <a:extLst>
                  <a:ext uri="{0D108BD9-81ED-4DB2-BD59-A6C34878D82A}">
                    <a16:rowId xmlns:a16="http://schemas.microsoft.com/office/drawing/2014/main" val="10000"/>
                  </a:ext>
                </a:extLst>
              </a:tr>
              <a:tr h="370840">
                <a:tc>
                  <a:txBody>
                    <a:bodyPr/>
                    <a:lstStyle/>
                    <a:p>
                      <a:r>
                        <a:rPr lang="en-US" dirty="0"/>
                        <a:t>1-4</a:t>
                      </a:r>
                    </a:p>
                  </a:txBody>
                  <a:tcPr/>
                </a:tc>
                <a:tc>
                  <a:txBody>
                    <a:bodyPr/>
                    <a:lstStyle/>
                    <a:p>
                      <a:r>
                        <a:rPr lang="en-US" dirty="0"/>
                        <a:t>NBT</a:t>
                      </a:r>
                    </a:p>
                  </a:txBody>
                  <a:tcPr/>
                </a:tc>
                <a:tc>
                  <a:txBody>
                    <a:bodyPr/>
                    <a:lstStyle/>
                    <a:p>
                      <a:r>
                        <a:rPr lang="en-US" dirty="0"/>
                        <a:t>3.NBT.1; 3.NBT.2</a:t>
                      </a:r>
                    </a:p>
                  </a:txBody>
                  <a:tcPr/>
                </a:tc>
                <a:extLst>
                  <a:ext uri="{0D108BD9-81ED-4DB2-BD59-A6C34878D82A}">
                    <a16:rowId xmlns:a16="http://schemas.microsoft.com/office/drawing/2014/main" val="10001"/>
                  </a:ext>
                </a:extLst>
              </a:tr>
              <a:tr h="370840">
                <a:tc>
                  <a:txBody>
                    <a:bodyPr/>
                    <a:lstStyle/>
                    <a:p>
                      <a:r>
                        <a:rPr lang="en-US" dirty="0"/>
                        <a:t>5-8</a:t>
                      </a:r>
                    </a:p>
                  </a:txBody>
                  <a:tcPr/>
                </a:tc>
                <a:tc>
                  <a:txBody>
                    <a:bodyPr/>
                    <a:lstStyle/>
                    <a:p>
                      <a:r>
                        <a:rPr lang="en-US" dirty="0"/>
                        <a:t>MD</a:t>
                      </a:r>
                    </a:p>
                  </a:txBody>
                  <a:tcPr/>
                </a:tc>
                <a:tc>
                  <a:txBody>
                    <a:bodyPr/>
                    <a:lstStyle/>
                    <a:p>
                      <a:r>
                        <a:rPr lang="en-US" dirty="0"/>
                        <a:t>3.MD.3; 3.MD.4</a:t>
                      </a:r>
                    </a:p>
                  </a:txBody>
                  <a:tcPr/>
                </a:tc>
                <a:extLst>
                  <a:ext uri="{0D108BD9-81ED-4DB2-BD59-A6C34878D82A}">
                    <a16:rowId xmlns:a16="http://schemas.microsoft.com/office/drawing/2014/main" val="10002"/>
                  </a:ext>
                </a:extLst>
              </a:tr>
              <a:tr h="370840">
                <a:tc>
                  <a:txBody>
                    <a:bodyPr/>
                    <a:lstStyle/>
                    <a:p>
                      <a:r>
                        <a:rPr lang="en-US" dirty="0"/>
                        <a:t>9-12</a:t>
                      </a:r>
                    </a:p>
                  </a:txBody>
                  <a:tcPr/>
                </a:tc>
                <a:tc>
                  <a:txBody>
                    <a:bodyPr/>
                    <a:lstStyle/>
                    <a:p>
                      <a:r>
                        <a:rPr lang="en-US" dirty="0"/>
                        <a:t>OA; MD</a:t>
                      </a:r>
                    </a:p>
                  </a:txBody>
                  <a:tcPr/>
                </a:tc>
                <a:tc>
                  <a:txBody>
                    <a:bodyPr/>
                    <a:lstStyle/>
                    <a:p>
                      <a:r>
                        <a:rPr lang="en-US" dirty="0"/>
                        <a:t>3.OA.1; 3.MD.7;</a:t>
                      </a:r>
                      <a:r>
                        <a:rPr lang="en-US" baseline="0" dirty="0"/>
                        <a:t> 3.OA.2; 3.OA.6; 3.OA.5; 3.OA.9</a:t>
                      </a:r>
                      <a:endParaRPr lang="en-US" dirty="0"/>
                    </a:p>
                  </a:txBody>
                  <a:tcPr/>
                </a:tc>
                <a:extLst>
                  <a:ext uri="{0D108BD9-81ED-4DB2-BD59-A6C34878D82A}">
                    <a16:rowId xmlns:a16="http://schemas.microsoft.com/office/drawing/2014/main" val="10003"/>
                  </a:ext>
                </a:extLst>
              </a:tr>
              <a:tr h="370840">
                <a:tc>
                  <a:txBody>
                    <a:bodyPr/>
                    <a:lstStyle/>
                    <a:p>
                      <a:r>
                        <a:rPr lang="en-US" dirty="0"/>
                        <a:t>13-15</a:t>
                      </a:r>
                    </a:p>
                  </a:txBody>
                  <a:tcPr/>
                </a:tc>
                <a:tc>
                  <a:txBody>
                    <a:bodyPr/>
                    <a:lstStyle/>
                    <a:p>
                      <a:r>
                        <a:rPr lang="en-US" dirty="0"/>
                        <a:t>NBT</a:t>
                      </a:r>
                    </a:p>
                  </a:txBody>
                  <a:tcPr/>
                </a:tc>
                <a:tc>
                  <a:txBody>
                    <a:bodyPr/>
                    <a:lstStyle/>
                    <a:p>
                      <a:r>
                        <a:rPr lang="en-US" dirty="0"/>
                        <a:t>3.NBT.3</a:t>
                      </a:r>
                    </a:p>
                  </a:txBody>
                  <a:tcPr/>
                </a:tc>
                <a:extLst>
                  <a:ext uri="{0D108BD9-81ED-4DB2-BD59-A6C34878D82A}">
                    <a16:rowId xmlns:a16="http://schemas.microsoft.com/office/drawing/2014/main" val="10004"/>
                  </a:ext>
                </a:extLst>
              </a:tr>
              <a:tr h="370840">
                <a:tc>
                  <a:txBody>
                    <a:bodyPr/>
                    <a:lstStyle/>
                    <a:p>
                      <a:r>
                        <a:rPr lang="en-US" dirty="0"/>
                        <a:t>16-19</a:t>
                      </a:r>
                    </a:p>
                  </a:txBody>
                  <a:tcPr/>
                </a:tc>
                <a:tc>
                  <a:txBody>
                    <a:bodyPr/>
                    <a:lstStyle/>
                    <a:p>
                      <a:r>
                        <a:rPr lang="en-US" dirty="0"/>
                        <a:t>OA</a:t>
                      </a:r>
                    </a:p>
                  </a:txBody>
                  <a:tcPr/>
                </a:tc>
                <a:tc>
                  <a:txBody>
                    <a:bodyPr/>
                    <a:lstStyle/>
                    <a:p>
                      <a:r>
                        <a:rPr lang="en-US" dirty="0"/>
                        <a:t>3.OA.3; 3.OA.4; 3.OA.7;</a:t>
                      </a:r>
                      <a:r>
                        <a:rPr lang="en-US" baseline="0" dirty="0"/>
                        <a:t> 3.OA.8</a:t>
                      </a:r>
                      <a:endParaRPr lang="en-US" dirty="0"/>
                    </a:p>
                  </a:txBody>
                  <a:tcPr/>
                </a:tc>
                <a:extLst>
                  <a:ext uri="{0D108BD9-81ED-4DB2-BD59-A6C34878D82A}">
                    <a16:rowId xmlns:a16="http://schemas.microsoft.com/office/drawing/2014/main" val="10005"/>
                  </a:ext>
                </a:extLst>
              </a:tr>
              <a:tr h="370840">
                <a:tc>
                  <a:txBody>
                    <a:bodyPr/>
                    <a:lstStyle/>
                    <a:p>
                      <a:r>
                        <a:rPr lang="en-US" dirty="0"/>
                        <a:t>20-23</a:t>
                      </a:r>
                    </a:p>
                  </a:txBody>
                  <a:tcPr/>
                </a:tc>
                <a:tc>
                  <a:txBody>
                    <a:bodyPr/>
                    <a:lstStyle/>
                    <a:p>
                      <a:r>
                        <a:rPr lang="en-US" dirty="0"/>
                        <a:t>MD</a:t>
                      </a:r>
                    </a:p>
                  </a:txBody>
                  <a:tcPr/>
                </a:tc>
                <a:tc>
                  <a:txBody>
                    <a:bodyPr/>
                    <a:lstStyle/>
                    <a:p>
                      <a:r>
                        <a:rPr lang="en-US" dirty="0"/>
                        <a:t>3.MD.1</a:t>
                      </a:r>
                    </a:p>
                  </a:txBody>
                  <a:tcPr/>
                </a:tc>
                <a:extLst>
                  <a:ext uri="{0D108BD9-81ED-4DB2-BD59-A6C34878D82A}">
                    <a16:rowId xmlns:a16="http://schemas.microsoft.com/office/drawing/2014/main" val="10006"/>
                  </a:ext>
                </a:extLst>
              </a:tr>
              <a:tr h="370840">
                <a:tc>
                  <a:txBody>
                    <a:bodyPr/>
                    <a:lstStyle/>
                    <a:p>
                      <a:r>
                        <a:rPr lang="en-US" dirty="0"/>
                        <a:t>24-31</a:t>
                      </a:r>
                    </a:p>
                  </a:txBody>
                  <a:tcPr/>
                </a:tc>
                <a:tc>
                  <a:txBody>
                    <a:bodyPr/>
                    <a:lstStyle/>
                    <a:p>
                      <a:r>
                        <a:rPr lang="en-US" dirty="0"/>
                        <a:t>G; MD</a:t>
                      </a:r>
                    </a:p>
                  </a:txBody>
                  <a:tcPr/>
                </a:tc>
                <a:tc>
                  <a:txBody>
                    <a:bodyPr/>
                    <a:lstStyle/>
                    <a:p>
                      <a:r>
                        <a:rPr lang="en-US" dirty="0"/>
                        <a:t>3.G.1; 3.G.2; 3.MD.8</a:t>
                      </a:r>
                    </a:p>
                  </a:txBody>
                  <a:tcPr/>
                </a:tc>
                <a:extLst>
                  <a:ext uri="{0D108BD9-81ED-4DB2-BD59-A6C34878D82A}">
                    <a16:rowId xmlns:a16="http://schemas.microsoft.com/office/drawing/2014/main" val="10007"/>
                  </a:ext>
                </a:extLst>
              </a:tr>
              <a:tr h="370840">
                <a:tc>
                  <a:txBody>
                    <a:bodyPr/>
                    <a:lstStyle/>
                    <a:p>
                      <a:r>
                        <a:rPr lang="en-US" dirty="0"/>
                        <a:t>32-33</a:t>
                      </a:r>
                    </a:p>
                  </a:txBody>
                  <a:tcPr/>
                </a:tc>
                <a:tc>
                  <a:txBody>
                    <a:bodyPr/>
                    <a:lstStyle/>
                    <a:p>
                      <a:r>
                        <a:rPr lang="en-US" dirty="0"/>
                        <a:t>MD; NF</a:t>
                      </a:r>
                    </a:p>
                  </a:txBody>
                  <a:tcPr/>
                </a:tc>
                <a:tc>
                  <a:txBody>
                    <a:bodyPr/>
                    <a:lstStyle/>
                    <a:p>
                      <a:r>
                        <a:rPr lang="en-US" dirty="0"/>
                        <a:t>3.MD.2;</a:t>
                      </a:r>
                      <a:r>
                        <a:rPr lang="en-US" baseline="0" dirty="0"/>
                        <a:t> 3.NF.1; 3.NF.2; 3.NF.3</a:t>
                      </a:r>
                      <a:endParaRPr lang="en-US" dirty="0"/>
                    </a:p>
                  </a:txBody>
                  <a:tcPr/>
                </a:tc>
                <a:extLst>
                  <a:ext uri="{0D108BD9-81ED-4DB2-BD59-A6C34878D82A}">
                    <a16:rowId xmlns:a16="http://schemas.microsoft.com/office/drawing/2014/main" val="10008"/>
                  </a:ext>
                </a:extLst>
              </a:tr>
              <a:tr h="370840">
                <a:tc>
                  <a:txBody>
                    <a:bodyPr/>
                    <a:lstStyle/>
                    <a:p>
                      <a:r>
                        <a:rPr lang="en-US" dirty="0"/>
                        <a:t>34-36</a:t>
                      </a:r>
                    </a:p>
                  </a:txBody>
                  <a:tcPr/>
                </a:tc>
                <a:tc>
                  <a:txBody>
                    <a:bodyPr/>
                    <a:lstStyle/>
                    <a:p>
                      <a:r>
                        <a:rPr lang="en-US" dirty="0"/>
                        <a:t>N&amp;O</a:t>
                      </a:r>
                    </a:p>
                  </a:txBody>
                  <a:tcPr/>
                </a:tc>
                <a:tc>
                  <a:txBody>
                    <a:bodyPr/>
                    <a:lstStyle/>
                    <a:p>
                      <a:r>
                        <a:rPr lang="en-US" dirty="0"/>
                        <a:t>MMMR</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3292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lstStyle/>
          <a:p>
            <a:r>
              <a:rPr lang="en-US" dirty="0"/>
              <a:t>Develop a deeper understanding of the instructional shifts of focus, coherence, and rigor through a study of the Publishers’ Criteria for Mathematics. </a:t>
            </a:r>
          </a:p>
          <a:p>
            <a:pPr marL="0" indent="0">
              <a:buNone/>
            </a:pPr>
            <a:endParaRPr lang="en-US" dirty="0"/>
          </a:p>
          <a:p>
            <a:r>
              <a:rPr lang="en-US" dirty="0"/>
              <a:t>Identify examples and non-examples of each criterion in instructional materials.</a:t>
            </a:r>
          </a:p>
          <a:p>
            <a:endParaRPr lang="en-US" dirty="0"/>
          </a:p>
        </p:txBody>
      </p:sp>
    </p:spTree>
    <p:extLst>
      <p:ext uri="{BB962C8B-B14F-4D97-AF65-F5344CB8AC3E}">
        <p14:creationId xmlns:p14="http://schemas.microsoft.com/office/powerpoint/2010/main" val="215256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Publishers’ Criterion 1: Focus on Major Work – </a:t>
            </a:r>
            <a:br>
              <a:rPr lang="en-US" dirty="0"/>
            </a:br>
            <a:r>
              <a:rPr lang="en-US" sz="1800" dirty="0"/>
              <a:t>In any single grade, students and teachers using the materials as designed spend the large majority of their time on the major work of the grade.</a:t>
            </a:r>
          </a:p>
        </p:txBody>
      </p:sp>
      <p:sp>
        <p:nvSpPr>
          <p:cNvPr id="7" name="Text Placeholder 6"/>
          <p:cNvSpPr>
            <a:spLocks noGrp="1"/>
          </p:cNvSpPr>
          <p:nvPr>
            <p:ph type="body" idx="1"/>
          </p:nvPr>
        </p:nvSpPr>
        <p:spPr>
          <a:xfrm>
            <a:off x="989012" y="884238"/>
            <a:ext cx="4040188" cy="639762"/>
          </a:xfrm>
        </p:spPr>
        <p:txBody>
          <a:bodyPr/>
          <a:lstStyle/>
          <a:p>
            <a:r>
              <a:rPr lang="en-US" dirty="0"/>
              <a:t>Pacing Guide A</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284814225"/>
              </p:ext>
            </p:extLst>
          </p:nvPr>
        </p:nvGraphicFramePr>
        <p:xfrm>
          <a:off x="152400" y="1513114"/>
          <a:ext cx="4344988" cy="4815840"/>
        </p:xfrm>
        <a:graphic>
          <a:graphicData uri="http://schemas.openxmlformats.org/drawingml/2006/table">
            <a:tbl>
              <a:tblPr firstRow="1" bandRow="1">
                <a:tableStyleId>{5C22544A-7EE6-4342-B048-85BDC9FD1C3A}</a:tableStyleId>
              </a:tblPr>
              <a:tblGrid>
                <a:gridCol w="789698">
                  <a:extLst>
                    <a:ext uri="{9D8B030D-6E8A-4147-A177-3AD203B41FA5}">
                      <a16:colId xmlns:a16="http://schemas.microsoft.com/office/drawing/2014/main" val="20000"/>
                    </a:ext>
                  </a:extLst>
                </a:gridCol>
                <a:gridCol w="947639">
                  <a:extLst>
                    <a:ext uri="{9D8B030D-6E8A-4147-A177-3AD203B41FA5}">
                      <a16:colId xmlns:a16="http://schemas.microsoft.com/office/drawing/2014/main" val="20001"/>
                    </a:ext>
                  </a:extLst>
                </a:gridCol>
                <a:gridCol w="2607651">
                  <a:extLst>
                    <a:ext uri="{9D8B030D-6E8A-4147-A177-3AD203B41FA5}">
                      <a16:colId xmlns:a16="http://schemas.microsoft.com/office/drawing/2014/main" val="20002"/>
                    </a:ext>
                  </a:extLst>
                </a:gridCol>
              </a:tblGrid>
              <a:tr h="278674">
                <a:tc>
                  <a:txBody>
                    <a:bodyPr/>
                    <a:lstStyle/>
                    <a:p>
                      <a:r>
                        <a:rPr lang="en-US" dirty="0"/>
                        <a:t>Wks.</a:t>
                      </a:r>
                    </a:p>
                  </a:txBody>
                  <a:tcPr/>
                </a:tc>
                <a:tc>
                  <a:txBody>
                    <a:bodyPr/>
                    <a:lstStyle/>
                    <a:p>
                      <a:r>
                        <a:rPr lang="en-US" dirty="0"/>
                        <a:t>Dom.</a:t>
                      </a:r>
                    </a:p>
                  </a:txBody>
                  <a:tcPr/>
                </a:tc>
                <a:tc>
                  <a:txBody>
                    <a:bodyPr/>
                    <a:lstStyle/>
                    <a:p>
                      <a:r>
                        <a:rPr lang="en-US" dirty="0"/>
                        <a:t>Focus</a:t>
                      </a:r>
                      <a:r>
                        <a:rPr lang="en-US" baseline="0" dirty="0"/>
                        <a:t> Standards</a:t>
                      </a:r>
                      <a:endParaRPr lang="en-US" dirty="0"/>
                    </a:p>
                  </a:txBody>
                  <a:tcPr/>
                </a:tc>
                <a:extLst>
                  <a:ext uri="{0D108BD9-81ED-4DB2-BD59-A6C34878D82A}">
                    <a16:rowId xmlns:a16="http://schemas.microsoft.com/office/drawing/2014/main" val="10000"/>
                  </a:ext>
                </a:extLst>
              </a:tr>
              <a:tr h="370840">
                <a:tc>
                  <a:txBody>
                    <a:bodyPr/>
                    <a:lstStyle/>
                    <a:p>
                      <a:r>
                        <a:rPr lang="en-US" dirty="0"/>
                        <a:t>1-2</a:t>
                      </a:r>
                    </a:p>
                  </a:txBody>
                  <a:tcPr/>
                </a:tc>
                <a:tc>
                  <a:txBody>
                    <a:bodyPr/>
                    <a:lstStyle/>
                    <a:p>
                      <a:r>
                        <a:rPr lang="en-US" dirty="0"/>
                        <a:t>NBT</a:t>
                      </a:r>
                    </a:p>
                  </a:txBody>
                  <a:tcPr/>
                </a:tc>
                <a:tc>
                  <a:txBody>
                    <a:bodyPr/>
                    <a:lstStyle/>
                    <a:p>
                      <a:r>
                        <a:rPr lang="en-US" dirty="0"/>
                        <a:t>3.NBT.1; 3.NBT.2</a:t>
                      </a:r>
                    </a:p>
                  </a:txBody>
                  <a:tcPr/>
                </a:tc>
                <a:extLst>
                  <a:ext uri="{0D108BD9-81ED-4DB2-BD59-A6C34878D82A}">
                    <a16:rowId xmlns:a16="http://schemas.microsoft.com/office/drawing/2014/main" val="10001"/>
                  </a:ext>
                </a:extLst>
              </a:tr>
              <a:tr h="370840">
                <a:tc>
                  <a:txBody>
                    <a:bodyPr/>
                    <a:lstStyle/>
                    <a:p>
                      <a:r>
                        <a:rPr lang="en-US" dirty="0"/>
                        <a:t>3-4</a:t>
                      </a:r>
                    </a:p>
                  </a:txBody>
                  <a:tcPr/>
                </a:tc>
                <a:tc>
                  <a:txBody>
                    <a:bodyPr/>
                    <a:lstStyle/>
                    <a:p>
                      <a:r>
                        <a:rPr lang="en-US" dirty="0"/>
                        <a:t>MD</a:t>
                      </a:r>
                    </a:p>
                  </a:txBody>
                  <a:tcPr/>
                </a:tc>
                <a:tc>
                  <a:txBody>
                    <a:bodyPr/>
                    <a:lstStyle/>
                    <a:p>
                      <a:r>
                        <a:rPr lang="en-US" dirty="0"/>
                        <a:t>3.MD.3; 3.MD.5a;</a:t>
                      </a:r>
                      <a:r>
                        <a:rPr lang="en-US" baseline="0" dirty="0"/>
                        <a:t> 3.MD.6</a:t>
                      </a:r>
                      <a:endParaRPr lang="en-US" dirty="0"/>
                    </a:p>
                  </a:txBody>
                  <a:tcPr/>
                </a:tc>
                <a:extLst>
                  <a:ext uri="{0D108BD9-81ED-4DB2-BD59-A6C34878D82A}">
                    <a16:rowId xmlns:a16="http://schemas.microsoft.com/office/drawing/2014/main" val="10002"/>
                  </a:ext>
                </a:extLst>
              </a:tr>
              <a:tr h="370840">
                <a:tc>
                  <a:txBody>
                    <a:bodyPr/>
                    <a:lstStyle/>
                    <a:p>
                      <a:r>
                        <a:rPr lang="en-US" dirty="0"/>
                        <a:t>5-7</a:t>
                      </a:r>
                    </a:p>
                  </a:txBody>
                  <a:tcPr/>
                </a:tc>
                <a:tc>
                  <a:txBody>
                    <a:bodyPr/>
                    <a:lstStyle/>
                    <a:p>
                      <a:r>
                        <a:rPr lang="en-US" dirty="0"/>
                        <a:t>OA; MD</a:t>
                      </a:r>
                    </a:p>
                  </a:txBody>
                  <a:tcPr/>
                </a:tc>
                <a:tc>
                  <a:txBody>
                    <a:bodyPr/>
                    <a:lstStyle/>
                    <a:p>
                      <a:r>
                        <a:rPr lang="en-US" dirty="0"/>
                        <a:t>3.OA.1;</a:t>
                      </a:r>
                      <a:r>
                        <a:rPr lang="en-US" baseline="0" dirty="0"/>
                        <a:t> 3.MD.7; 3.MD.8</a:t>
                      </a:r>
                      <a:endParaRPr lang="en-US" dirty="0"/>
                    </a:p>
                  </a:txBody>
                  <a:tcPr/>
                </a:tc>
                <a:extLst>
                  <a:ext uri="{0D108BD9-81ED-4DB2-BD59-A6C34878D82A}">
                    <a16:rowId xmlns:a16="http://schemas.microsoft.com/office/drawing/2014/main" val="10003"/>
                  </a:ext>
                </a:extLst>
              </a:tr>
              <a:tr h="370840">
                <a:tc>
                  <a:txBody>
                    <a:bodyPr/>
                    <a:lstStyle/>
                    <a:p>
                      <a:r>
                        <a:rPr lang="en-US" dirty="0"/>
                        <a:t>8-10</a:t>
                      </a:r>
                    </a:p>
                  </a:txBody>
                  <a:tcPr/>
                </a:tc>
                <a:tc>
                  <a:txBody>
                    <a:bodyPr/>
                    <a:lstStyle/>
                    <a:p>
                      <a:r>
                        <a:rPr lang="en-US" dirty="0"/>
                        <a:t>NBT; OA</a:t>
                      </a:r>
                    </a:p>
                  </a:txBody>
                  <a:tcPr/>
                </a:tc>
                <a:tc>
                  <a:txBody>
                    <a:bodyPr/>
                    <a:lstStyle/>
                    <a:p>
                      <a:r>
                        <a:rPr lang="en-US" dirty="0"/>
                        <a:t>3.NBT.3; 3.OA.5; 3.OA.9</a:t>
                      </a:r>
                    </a:p>
                  </a:txBody>
                  <a:tcPr/>
                </a:tc>
                <a:extLst>
                  <a:ext uri="{0D108BD9-81ED-4DB2-BD59-A6C34878D82A}">
                    <a16:rowId xmlns:a16="http://schemas.microsoft.com/office/drawing/2014/main" val="10004"/>
                  </a:ext>
                </a:extLst>
              </a:tr>
              <a:tr h="370840">
                <a:tc>
                  <a:txBody>
                    <a:bodyPr/>
                    <a:lstStyle/>
                    <a:p>
                      <a:r>
                        <a:rPr lang="en-US" dirty="0"/>
                        <a:t>11-13</a:t>
                      </a:r>
                    </a:p>
                  </a:txBody>
                  <a:tcPr/>
                </a:tc>
                <a:tc>
                  <a:txBody>
                    <a:bodyPr/>
                    <a:lstStyle/>
                    <a:p>
                      <a:r>
                        <a:rPr lang="en-US" dirty="0"/>
                        <a:t>OA</a:t>
                      </a:r>
                    </a:p>
                  </a:txBody>
                  <a:tcPr/>
                </a:tc>
                <a:tc>
                  <a:txBody>
                    <a:bodyPr/>
                    <a:lstStyle/>
                    <a:p>
                      <a:r>
                        <a:rPr lang="en-US" dirty="0"/>
                        <a:t>3.OA.2; 3.OA.6</a:t>
                      </a:r>
                    </a:p>
                  </a:txBody>
                  <a:tcPr/>
                </a:tc>
                <a:extLst>
                  <a:ext uri="{0D108BD9-81ED-4DB2-BD59-A6C34878D82A}">
                    <a16:rowId xmlns:a16="http://schemas.microsoft.com/office/drawing/2014/main" val="10005"/>
                  </a:ext>
                </a:extLst>
              </a:tr>
              <a:tr h="370840">
                <a:tc>
                  <a:txBody>
                    <a:bodyPr/>
                    <a:lstStyle/>
                    <a:p>
                      <a:r>
                        <a:rPr lang="en-US" dirty="0"/>
                        <a:t>14-16</a:t>
                      </a:r>
                    </a:p>
                  </a:txBody>
                  <a:tcPr/>
                </a:tc>
                <a:tc>
                  <a:txBody>
                    <a:bodyPr/>
                    <a:lstStyle/>
                    <a:p>
                      <a:r>
                        <a:rPr lang="en-US" dirty="0"/>
                        <a:t>OA</a:t>
                      </a:r>
                    </a:p>
                  </a:txBody>
                  <a:tcPr/>
                </a:tc>
                <a:tc>
                  <a:txBody>
                    <a:bodyPr/>
                    <a:lstStyle/>
                    <a:p>
                      <a:r>
                        <a:rPr lang="en-US" dirty="0"/>
                        <a:t>3.OA.3; 3.OA.4</a:t>
                      </a:r>
                    </a:p>
                  </a:txBody>
                  <a:tcPr/>
                </a:tc>
                <a:extLst>
                  <a:ext uri="{0D108BD9-81ED-4DB2-BD59-A6C34878D82A}">
                    <a16:rowId xmlns:a16="http://schemas.microsoft.com/office/drawing/2014/main" val="10006"/>
                  </a:ext>
                </a:extLst>
              </a:tr>
              <a:tr h="370840">
                <a:tc>
                  <a:txBody>
                    <a:bodyPr/>
                    <a:lstStyle/>
                    <a:p>
                      <a:r>
                        <a:rPr lang="en-US" dirty="0"/>
                        <a:t>17-20</a:t>
                      </a:r>
                    </a:p>
                  </a:txBody>
                  <a:tcPr/>
                </a:tc>
                <a:tc>
                  <a:txBody>
                    <a:bodyPr/>
                    <a:lstStyle/>
                    <a:p>
                      <a:r>
                        <a:rPr lang="en-US" dirty="0"/>
                        <a:t>OA</a:t>
                      </a:r>
                    </a:p>
                  </a:txBody>
                  <a:tcPr/>
                </a:tc>
                <a:tc>
                  <a:txBody>
                    <a:bodyPr/>
                    <a:lstStyle/>
                    <a:p>
                      <a:r>
                        <a:rPr lang="en-US" dirty="0"/>
                        <a:t>3.OA.7; 3.OA.8</a:t>
                      </a:r>
                    </a:p>
                  </a:txBody>
                  <a:tcPr/>
                </a:tc>
                <a:extLst>
                  <a:ext uri="{0D108BD9-81ED-4DB2-BD59-A6C34878D82A}">
                    <a16:rowId xmlns:a16="http://schemas.microsoft.com/office/drawing/2014/main" val="10007"/>
                  </a:ext>
                </a:extLst>
              </a:tr>
              <a:tr h="370840">
                <a:tc>
                  <a:txBody>
                    <a:bodyPr/>
                    <a:lstStyle/>
                    <a:p>
                      <a:r>
                        <a:rPr lang="en-US" dirty="0"/>
                        <a:t>21-23</a:t>
                      </a:r>
                    </a:p>
                  </a:txBody>
                  <a:tcPr/>
                </a:tc>
                <a:tc>
                  <a:txBody>
                    <a:bodyPr/>
                    <a:lstStyle/>
                    <a:p>
                      <a:r>
                        <a:rPr lang="en-US" dirty="0"/>
                        <a:t>MD</a:t>
                      </a:r>
                    </a:p>
                  </a:txBody>
                  <a:tcPr/>
                </a:tc>
                <a:tc>
                  <a:txBody>
                    <a:bodyPr/>
                    <a:lstStyle/>
                    <a:p>
                      <a:r>
                        <a:rPr lang="en-US" dirty="0"/>
                        <a:t>3.MD.1</a:t>
                      </a:r>
                    </a:p>
                  </a:txBody>
                  <a:tcPr/>
                </a:tc>
                <a:extLst>
                  <a:ext uri="{0D108BD9-81ED-4DB2-BD59-A6C34878D82A}">
                    <a16:rowId xmlns:a16="http://schemas.microsoft.com/office/drawing/2014/main" val="10008"/>
                  </a:ext>
                </a:extLst>
              </a:tr>
              <a:tr h="370840">
                <a:tc>
                  <a:txBody>
                    <a:bodyPr/>
                    <a:lstStyle/>
                    <a:p>
                      <a:r>
                        <a:rPr lang="en-US" dirty="0"/>
                        <a:t>24-25</a:t>
                      </a:r>
                    </a:p>
                  </a:txBody>
                  <a:tcPr/>
                </a:tc>
                <a:tc>
                  <a:txBody>
                    <a:bodyPr/>
                    <a:lstStyle/>
                    <a:p>
                      <a:r>
                        <a:rPr lang="en-US" dirty="0"/>
                        <a:t>G</a:t>
                      </a:r>
                    </a:p>
                  </a:txBody>
                  <a:tcPr/>
                </a:tc>
                <a:tc>
                  <a:txBody>
                    <a:bodyPr/>
                    <a:lstStyle/>
                    <a:p>
                      <a:r>
                        <a:rPr lang="en-US" dirty="0"/>
                        <a:t>3.G.1; 3.G.2</a:t>
                      </a:r>
                    </a:p>
                  </a:txBody>
                  <a:tcPr/>
                </a:tc>
                <a:extLst>
                  <a:ext uri="{0D108BD9-81ED-4DB2-BD59-A6C34878D82A}">
                    <a16:rowId xmlns:a16="http://schemas.microsoft.com/office/drawing/2014/main" val="10009"/>
                  </a:ext>
                </a:extLst>
              </a:tr>
              <a:tr h="370840">
                <a:tc>
                  <a:txBody>
                    <a:bodyPr/>
                    <a:lstStyle/>
                    <a:p>
                      <a:r>
                        <a:rPr lang="en-US" dirty="0"/>
                        <a:t>26-29</a:t>
                      </a:r>
                    </a:p>
                  </a:txBody>
                  <a:tcPr/>
                </a:tc>
                <a:tc>
                  <a:txBody>
                    <a:bodyPr/>
                    <a:lstStyle/>
                    <a:p>
                      <a:r>
                        <a:rPr lang="en-US" dirty="0"/>
                        <a:t>MD; NF</a:t>
                      </a:r>
                    </a:p>
                  </a:txBody>
                  <a:tcPr/>
                </a:tc>
                <a:tc>
                  <a:txBody>
                    <a:bodyPr/>
                    <a:lstStyle/>
                    <a:p>
                      <a:r>
                        <a:rPr lang="en-US" dirty="0"/>
                        <a:t>3.MD.4; 3.NF.1; 3.NF.2</a:t>
                      </a:r>
                    </a:p>
                  </a:txBody>
                  <a:tcPr/>
                </a:tc>
                <a:extLst>
                  <a:ext uri="{0D108BD9-81ED-4DB2-BD59-A6C34878D82A}">
                    <a16:rowId xmlns:a16="http://schemas.microsoft.com/office/drawing/2014/main" val="10010"/>
                  </a:ext>
                </a:extLst>
              </a:tr>
              <a:tr h="370840">
                <a:tc>
                  <a:txBody>
                    <a:bodyPr/>
                    <a:lstStyle/>
                    <a:p>
                      <a:r>
                        <a:rPr lang="en-US" dirty="0"/>
                        <a:t>30-33</a:t>
                      </a:r>
                    </a:p>
                  </a:txBody>
                  <a:tcPr/>
                </a:tc>
                <a:tc>
                  <a:txBody>
                    <a:bodyPr/>
                    <a:lstStyle/>
                    <a:p>
                      <a:r>
                        <a:rPr lang="en-US" dirty="0"/>
                        <a:t>NF</a:t>
                      </a:r>
                    </a:p>
                  </a:txBody>
                  <a:tcPr/>
                </a:tc>
                <a:tc>
                  <a:txBody>
                    <a:bodyPr/>
                    <a:lstStyle/>
                    <a:p>
                      <a:r>
                        <a:rPr lang="en-US" dirty="0"/>
                        <a:t>3.NF.3</a:t>
                      </a:r>
                    </a:p>
                  </a:txBody>
                  <a:tcPr/>
                </a:tc>
                <a:extLst>
                  <a:ext uri="{0D108BD9-81ED-4DB2-BD59-A6C34878D82A}">
                    <a16:rowId xmlns:a16="http://schemas.microsoft.com/office/drawing/2014/main" val="10011"/>
                  </a:ext>
                </a:extLst>
              </a:tr>
              <a:tr h="370840">
                <a:tc>
                  <a:txBody>
                    <a:bodyPr/>
                    <a:lstStyle/>
                    <a:p>
                      <a:r>
                        <a:rPr lang="en-US" dirty="0"/>
                        <a:t>34-36</a:t>
                      </a:r>
                    </a:p>
                  </a:txBody>
                  <a:tcPr/>
                </a:tc>
                <a:tc>
                  <a:txBody>
                    <a:bodyPr/>
                    <a:lstStyle/>
                    <a:p>
                      <a:r>
                        <a:rPr lang="en-US" dirty="0"/>
                        <a:t>MD</a:t>
                      </a:r>
                    </a:p>
                  </a:txBody>
                  <a:tcPr/>
                </a:tc>
                <a:tc>
                  <a:txBody>
                    <a:bodyPr/>
                    <a:lstStyle/>
                    <a:p>
                      <a:r>
                        <a:rPr lang="en-US" dirty="0"/>
                        <a:t>3.MD.2</a:t>
                      </a:r>
                    </a:p>
                  </a:txBody>
                  <a:tcPr/>
                </a:tc>
                <a:extLst>
                  <a:ext uri="{0D108BD9-81ED-4DB2-BD59-A6C34878D82A}">
                    <a16:rowId xmlns:a16="http://schemas.microsoft.com/office/drawing/2014/main" val="10012"/>
                  </a:ext>
                </a:extLst>
              </a:tr>
            </a:tbl>
          </a:graphicData>
        </a:graphic>
      </p:graphicFrame>
      <p:sp>
        <p:nvSpPr>
          <p:cNvPr id="9" name="Text Placeholder 8"/>
          <p:cNvSpPr>
            <a:spLocks noGrp="1"/>
          </p:cNvSpPr>
          <p:nvPr>
            <p:ph type="body" sz="quarter" idx="3"/>
          </p:nvPr>
        </p:nvSpPr>
        <p:spPr>
          <a:xfrm>
            <a:off x="5486400" y="884238"/>
            <a:ext cx="4041775" cy="639762"/>
          </a:xfrm>
        </p:spPr>
        <p:txBody>
          <a:bodyPr/>
          <a:lstStyle/>
          <a:p>
            <a:r>
              <a:rPr lang="en-US" dirty="0"/>
              <a:t>Pacing Guide B</a:t>
            </a:r>
          </a:p>
        </p:txBody>
      </p:sp>
      <p:graphicFrame>
        <p:nvGraphicFramePr>
          <p:cNvPr id="12" name="Content Placeholder 10"/>
          <p:cNvGraphicFramePr>
            <a:graphicFrameLocks noGrp="1"/>
          </p:cNvGraphicFramePr>
          <p:nvPr>
            <p:ph sz="quarter" idx="4"/>
            <p:extLst>
              <p:ext uri="{D42A27DB-BD31-4B8C-83A1-F6EECF244321}">
                <p14:modId xmlns:p14="http://schemas.microsoft.com/office/powerpoint/2010/main" val="636242559"/>
              </p:ext>
            </p:extLst>
          </p:nvPr>
        </p:nvGraphicFramePr>
        <p:xfrm>
          <a:off x="4735287" y="1524000"/>
          <a:ext cx="4254726" cy="4516120"/>
        </p:xfrm>
        <a:graphic>
          <a:graphicData uri="http://schemas.openxmlformats.org/drawingml/2006/table">
            <a:tbl>
              <a:tblPr firstRow="1" bandRow="1">
                <a:tableStyleId>{5C22544A-7EE6-4342-B048-85BDC9FD1C3A}</a:tableStyleId>
              </a:tblPr>
              <a:tblGrid>
                <a:gridCol w="773293">
                  <a:extLst>
                    <a:ext uri="{9D8B030D-6E8A-4147-A177-3AD203B41FA5}">
                      <a16:colId xmlns:a16="http://schemas.microsoft.com/office/drawing/2014/main" val="20000"/>
                    </a:ext>
                  </a:extLst>
                </a:gridCol>
                <a:gridCol w="927953">
                  <a:extLst>
                    <a:ext uri="{9D8B030D-6E8A-4147-A177-3AD203B41FA5}">
                      <a16:colId xmlns:a16="http://schemas.microsoft.com/office/drawing/2014/main" val="20001"/>
                    </a:ext>
                  </a:extLst>
                </a:gridCol>
                <a:gridCol w="2553480">
                  <a:extLst>
                    <a:ext uri="{9D8B030D-6E8A-4147-A177-3AD203B41FA5}">
                      <a16:colId xmlns:a16="http://schemas.microsoft.com/office/drawing/2014/main" val="20002"/>
                    </a:ext>
                  </a:extLst>
                </a:gridCol>
              </a:tblGrid>
              <a:tr h="370840">
                <a:tc>
                  <a:txBody>
                    <a:bodyPr/>
                    <a:lstStyle/>
                    <a:p>
                      <a:r>
                        <a:rPr lang="en-US" dirty="0"/>
                        <a:t>Wks.</a:t>
                      </a:r>
                    </a:p>
                  </a:txBody>
                  <a:tcPr/>
                </a:tc>
                <a:tc>
                  <a:txBody>
                    <a:bodyPr/>
                    <a:lstStyle/>
                    <a:p>
                      <a:r>
                        <a:rPr lang="en-US" dirty="0"/>
                        <a:t>Dom.</a:t>
                      </a:r>
                    </a:p>
                  </a:txBody>
                  <a:tcPr/>
                </a:tc>
                <a:tc>
                  <a:txBody>
                    <a:bodyPr/>
                    <a:lstStyle/>
                    <a:p>
                      <a:r>
                        <a:rPr lang="en-US" dirty="0"/>
                        <a:t>Focus</a:t>
                      </a:r>
                      <a:r>
                        <a:rPr lang="en-US" baseline="0" dirty="0"/>
                        <a:t> Standards</a:t>
                      </a:r>
                      <a:endParaRPr lang="en-US" dirty="0"/>
                    </a:p>
                  </a:txBody>
                  <a:tcPr/>
                </a:tc>
                <a:extLst>
                  <a:ext uri="{0D108BD9-81ED-4DB2-BD59-A6C34878D82A}">
                    <a16:rowId xmlns:a16="http://schemas.microsoft.com/office/drawing/2014/main" val="10000"/>
                  </a:ext>
                </a:extLst>
              </a:tr>
              <a:tr h="370840">
                <a:tc>
                  <a:txBody>
                    <a:bodyPr/>
                    <a:lstStyle/>
                    <a:p>
                      <a:r>
                        <a:rPr lang="en-US" dirty="0"/>
                        <a:t>1-4</a:t>
                      </a:r>
                    </a:p>
                  </a:txBody>
                  <a:tcPr/>
                </a:tc>
                <a:tc>
                  <a:txBody>
                    <a:bodyPr/>
                    <a:lstStyle/>
                    <a:p>
                      <a:r>
                        <a:rPr lang="en-US" dirty="0"/>
                        <a:t>NBT</a:t>
                      </a:r>
                    </a:p>
                  </a:txBody>
                  <a:tcPr/>
                </a:tc>
                <a:tc>
                  <a:txBody>
                    <a:bodyPr/>
                    <a:lstStyle/>
                    <a:p>
                      <a:r>
                        <a:rPr lang="en-US" dirty="0"/>
                        <a:t>3.NBT.1; 3.NBT.2</a:t>
                      </a:r>
                    </a:p>
                  </a:txBody>
                  <a:tcPr/>
                </a:tc>
                <a:extLst>
                  <a:ext uri="{0D108BD9-81ED-4DB2-BD59-A6C34878D82A}">
                    <a16:rowId xmlns:a16="http://schemas.microsoft.com/office/drawing/2014/main" val="10001"/>
                  </a:ext>
                </a:extLst>
              </a:tr>
              <a:tr h="370840">
                <a:tc>
                  <a:txBody>
                    <a:bodyPr/>
                    <a:lstStyle/>
                    <a:p>
                      <a:r>
                        <a:rPr lang="en-US" dirty="0"/>
                        <a:t>5-8</a:t>
                      </a:r>
                    </a:p>
                  </a:txBody>
                  <a:tcPr/>
                </a:tc>
                <a:tc>
                  <a:txBody>
                    <a:bodyPr/>
                    <a:lstStyle/>
                    <a:p>
                      <a:r>
                        <a:rPr lang="en-US" dirty="0"/>
                        <a:t>MD</a:t>
                      </a:r>
                    </a:p>
                  </a:txBody>
                  <a:tcPr/>
                </a:tc>
                <a:tc>
                  <a:txBody>
                    <a:bodyPr/>
                    <a:lstStyle/>
                    <a:p>
                      <a:r>
                        <a:rPr lang="en-US" dirty="0"/>
                        <a:t>3.MD.3; 3.MD.4</a:t>
                      </a:r>
                    </a:p>
                  </a:txBody>
                  <a:tcPr/>
                </a:tc>
                <a:extLst>
                  <a:ext uri="{0D108BD9-81ED-4DB2-BD59-A6C34878D82A}">
                    <a16:rowId xmlns:a16="http://schemas.microsoft.com/office/drawing/2014/main" val="10002"/>
                  </a:ext>
                </a:extLst>
              </a:tr>
              <a:tr h="370840">
                <a:tc>
                  <a:txBody>
                    <a:bodyPr/>
                    <a:lstStyle/>
                    <a:p>
                      <a:r>
                        <a:rPr lang="en-US" dirty="0"/>
                        <a:t>9-12</a:t>
                      </a:r>
                    </a:p>
                  </a:txBody>
                  <a:tcPr/>
                </a:tc>
                <a:tc>
                  <a:txBody>
                    <a:bodyPr/>
                    <a:lstStyle/>
                    <a:p>
                      <a:r>
                        <a:rPr lang="en-US" dirty="0"/>
                        <a:t>OA; MD</a:t>
                      </a:r>
                    </a:p>
                  </a:txBody>
                  <a:tcPr/>
                </a:tc>
                <a:tc>
                  <a:txBody>
                    <a:bodyPr/>
                    <a:lstStyle/>
                    <a:p>
                      <a:r>
                        <a:rPr lang="en-US" dirty="0"/>
                        <a:t>3.OA.1; 3.MD.7;</a:t>
                      </a:r>
                      <a:r>
                        <a:rPr lang="en-US" baseline="0" dirty="0"/>
                        <a:t> 3.OA.2; 3.OA.6; 3.OA.5; 3.OA.9</a:t>
                      </a:r>
                      <a:endParaRPr lang="en-US" dirty="0"/>
                    </a:p>
                  </a:txBody>
                  <a:tcPr/>
                </a:tc>
                <a:extLst>
                  <a:ext uri="{0D108BD9-81ED-4DB2-BD59-A6C34878D82A}">
                    <a16:rowId xmlns:a16="http://schemas.microsoft.com/office/drawing/2014/main" val="10003"/>
                  </a:ext>
                </a:extLst>
              </a:tr>
              <a:tr h="370840">
                <a:tc>
                  <a:txBody>
                    <a:bodyPr/>
                    <a:lstStyle/>
                    <a:p>
                      <a:r>
                        <a:rPr lang="en-US" dirty="0"/>
                        <a:t>13-15</a:t>
                      </a:r>
                    </a:p>
                  </a:txBody>
                  <a:tcPr/>
                </a:tc>
                <a:tc>
                  <a:txBody>
                    <a:bodyPr/>
                    <a:lstStyle/>
                    <a:p>
                      <a:r>
                        <a:rPr lang="en-US" dirty="0"/>
                        <a:t>NBT</a:t>
                      </a:r>
                    </a:p>
                  </a:txBody>
                  <a:tcPr/>
                </a:tc>
                <a:tc>
                  <a:txBody>
                    <a:bodyPr/>
                    <a:lstStyle/>
                    <a:p>
                      <a:r>
                        <a:rPr lang="en-US" dirty="0"/>
                        <a:t>3.NBT.3</a:t>
                      </a:r>
                    </a:p>
                  </a:txBody>
                  <a:tcPr/>
                </a:tc>
                <a:extLst>
                  <a:ext uri="{0D108BD9-81ED-4DB2-BD59-A6C34878D82A}">
                    <a16:rowId xmlns:a16="http://schemas.microsoft.com/office/drawing/2014/main" val="10004"/>
                  </a:ext>
                </a:extLst>
              </a:tr>
              <a:tr h="370840">
                <a:tc>
                  <a:txBody>
                    <a:bodyPr/>
                    <a:lstStyle/>
                    <a:p>
                      <a:r>
                        <a:rPr lang="en-US" dirty="0"/>
                        <a:t>16-19</a:t>
                      </a:r>
                    </a:p>
                  </a:txBody>
                  <a:tcPr/>
                </a:tc>
                <a:tc>
                  <a:txBody>
                    <a:bodyPr/>
                    <a:lstStyle/>
                    <a:p>
                      <a:r>
                        <a:rPr lang="en-US" dirty="0"/>
                        <a:t>OA</a:t>
                      </a:r>
                    </a:p>
                  </a:txBody>
                  <a:tcPr/>
                </a:tc>
                <a:tc>
                  <a:txBody>
                    <a:bodyPr/>
                    <a:lstStyle/>
                    <a:p>
                      <a:r>
                        <a:rPr lang="en-US" dirty="0"/>
                        <a:t>3.OA.3; 3.OA.4; 3.OA.7;</a:t>
                      </a:r>
                      <a:r>
                        <a:rPr lang="en-US" baseline="0" dirty="0"/>
                        <a:t> 3.OA.8</a:t>
                      </a:r>
                      <a:endParaRPr lang="en-US" dirty="0"/>
                    </a:p>
                  </a:txBody>
                  <a:tcPr/>
                </a:tc>
                <a:extLst>
                  <a:ext uri="{0D108BD9-81ED-4DB2-BD59-A6C34878D82A}">
                    <a16:rowId xmlns:a16="http://schemas.microsoft.com/office/drawing/2014/main" val="10005"/>
                  </a:ext>
                </a:extLst>
              </a:tr>
              <a:tr h="370840">
                <a:tc>
                  <a:txBody>
                    <a:bodyPr/>
                    <a:lstStyle/>
                    <a:p>
                      <a:r>
                        <a:rPr lang="en-US" dirty="0"/>
                        <a:t>20-23</a:t>
                      </a:r>
                    </a:p>
                  </a:txBody>
                  <a:tcPr/>
                </a:tc>
                <a:tc>
                  <a:txBody>
                    <a:bodyPr/>
                    <a:lstStyle/>
                    <a:p>
                      <a:r>
                        <a:rPr lang="en-US" dirty="0"/>
                        <a:t>MD</a:t>
                      </a:r>
                    </a:p>
                  </a:txBody>
                  <a:tcPr/>
                </a:tc>
                <a:tc>
                  <a:txBody>
                    <a:bodyPr/>
                    <a:lstStyle/>
                    <a:p>
                      <a:r>
                        <a:rPr lang="en-US" dirty="0"/>
                        <a:t>3.MD.1</a:t>
                      </a:r>
                    </a:p>
                  </a:txBody>
                  <a:tcPr/>
                </a:tc>
                <a:extLst>
                  <a:ext uri="{0D108BD9-81ED-4DB2-BD59-A6C34878D82A}">
                    <a16:rowId xmlns:a16="http://schemas.microsoft.com/office/drawing/2014/main" val="10006"/>
                  </a:ext>
                </a:extLst>
              </a:tr>
              <a:tr h="370840">
                <a:tc>
                  <a:txBody>
                    <a:bodyPr/>
                    <a:lstStyle/>
                    <a:p>
                      <a:r>
                        <a:rPr lang="en-US" dirty="0"/>
                        <a:t>24-31</a:t>
                      </a:r>
                    </a:p>
                  </a:txBody>
                  <a:tcPr/>
                </a:tc>
                <a:tc>
                  <a:txBody>
                    <a:bodyPr/>
                    <a:lstStyle/>
                    <a:p>
                      <a:r>
                        <a:rPr lang="en-US" dirty="0"/>
                        <a:t>G; MD</a:t>
                      </a:r>
                    </a:p>
                  </a:txBody>
                  <a:tcPr/>
                </a:tc>
                <a:tc>
                  <a:txBody>
                    <a:bodyPr/>
                    <a:lstStyle/>
                    <a:p>
                      <a:r>
                        <a:rPr lang="en-US" dirty="0"/>
                        <a:t>3.G.1; 3.G.2; 3.MD.8</a:t>
                      </a:r>
                    </a:p>
                  </a:txBody>
                  <a:tcPr/>
                </a:tc>
                <a:extLst>
                  <a:ext uri="{0D108BD9-81ED-4DB2-BD59-A6C34878D82A}">
                    <a16:rowId xmlns:a16="http://schemas.microsoft.com/office/drawing/2014/main" val="10007"/>
                  </a:ext>
                </a:extLst>
              </a:tr>
              <a:tr h="370840">
                <a:tc>
                  <a:txBody>
                    <a:bodyPr/>
                    <a:lstStyle/>
                    <a:p>
                      <a:r>
                        <a:rPr lang="en-US" dirty="0"/>
                        <a:t>32-33</a:t>
                      </a:r>
                    </a:p>
                  </a:txBody>
                  <a:tcPr/>
                </a:tc>
                <a:tc>
                  <a:txBody>
                    <a:bodyPr/>
                    <a:lstStyle/>
                    <a:p>
                      <a:r>
                        <a:rPr lang="en-US" dirty="0"/>
                        <a:t>MD; NF</a:t>
                      </a:r>
                    </a:p>
                  </a:txBody>
                  <a:tcPr/>
                </a:tc>
                <a:tc>
                  <a:txBody>
                    <a:bodyPr/>
                    <a:lstStyle/>
                    <a:p>
                      <a:r>
                        <a:rPr lang="en-US" dirty="0"/>
                        <a:t>3.MD.2;</a:t>
                      </a:r>
                      <a:r>
                        <a:rPr lang="en-US" baseline="0" dirty="0"/>
                        <a:t> 3.NF.1; 3.NF.2; 3.NF.3</a:t>
                      </a:r>
                      <a:endParaRPr lang="en-US" dirty="0"/>
                    </a:p>
                  </a:txBody>
                  <a:tcPr/>
                </a:tc>
                <a:extLst>
                  <a:ext uri="{0D108BD9-81ED-4DB2-BD59-A6C34878D82A}">
                    <a16:rowId xmlns:a16="http://schemas.microsoft.com/office/drawing/2014/main" val="10008"/>
                  </a:ext>
                </a:extLst>
              </a:tr>
              <a:tr h="370840">
                <a:tc>
                  <a:txBody>
                    <a:bodyPr/>
                    <a:lstStyle/>
                    <a:p>
                      <a:r>
                        <a:rPr lang="en-US" dirty="0"/>
                        <a:t>34-36</a:t>
                      </a:r>
                    </a:p>
                  </a:txBody>
                  <a:tcPr/>
                </a:tc>
                <a:tc>
                  <a:txBody>
                    <a:bodyPr/>
                    <a:lstStyle/>
                    <a:p>
                      <a:r>
                        <a:rPr lang="en-US" dirty="0"/>
                        <a:t>N&amp;O</a:t>
                      </a:r>
                    </a:p>
                  </a:txBody>
                  <a:tcPr/>
                </a:tc>
                <a:tc>
                  <a:txBody>
                    <a:bodyPr/>
                    <a:lstStyle/>
                    <a:p>
                      <a:r>
                        <a:rPr lang="en-US" dirty="0"/>
                        <a:t>MMMR</a:t>
                      </a:r>
                    </a:p>
                  </a:txBody>
                  <a:tcPr/>
                </a:tc>
                <a:extLst>
                  <a:ext uri="{0D108BD9-81ED-4DB2-BD59-A6C34878D82A}">
                    <a16:rowId xmlns:a16="http://schemas.microsoft.com/office/drawing/2014/main" val="10009"/>
                  </a:ext>
                </a:extLst>
              </a:tr>
            </a:tbl>
          </a:graphicData>
        </a:graphic>
      </p:graphicFrame>
      <p:sp>
        <p:nvSpPr>
          <p:cNvPr id="16" name="Oval 15"/>
          <p:cNvSpPr/>
          <p:nvPr/>
        </p:nvSpPr>
        <p:spPr>
          <a:xfrm>
            <a:off x="838200" y="990600"/>
            <a:ext cx="2819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36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44476"/>
            <a:ext cx="8229600" cy="563562"/>
          </a:xfrm>
        </p:spPr>
        <p:txBody>
          <a:bodyPr>
            <a:normAutofit fontScale="90000"/>
          </a:bodyPr>
          <a:lstStyle/>
          <a:p>
            <a:r>
              <a:rPr lang="en-US" dirty="0"/>
              <a:t>Publishers’ Criterion 2: Focus in Early Grades – </a:t>
            </a:r>
            <a:br>
              <a:rPr lang="en-US" dirty="0"/>
            </a:br>
            <a:r>
              <a:rPr lang="en-US" sz="1800" dirty="0"/>
              <a:t>Materials do not assess any of the topics in Table 2 before the indicated grade.</a:t>
            </a:r>
            <a:endParaRPr lang="en-US" dirty="0"/>
          </a:p>
        </p:txBody>
      </p:sp>
      <p:sp>
        <p:nvSpPr>
          <p:cNvPr id="13" name="Text Placeholder 6"/>
          <p:cNvSpPr txBox="1">
            <a:spLocks/>
          </p:cNvSpPr>
          <p:nvPr/>
        </p:nvSpPr>
        <p:spPr>
          <a:xfrm>
            <a:off x="1676400" y="594519"/>
            <a:ext cx="12207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Book C</a:t>
            </a:r>
          </a:p>
        </p:txBody>
      </p:sp>
      <p:graphicFrame>
        <p:nvGraphicFramePr>
          <p:cNvPr id="14" name="Content Placeholder 10"/>
          <p:cNvGraphicFramePr>
            <a:graphicFrameLocks/>
          </p:cNvGraphicFramePr>
          <p:nvPr>
            <p:extLst>
              <p:ext uri="{D42A27DB-BD31-4B8C-83A1-F6EECF244321}">
                <p14:modId xmlns:p14="http://schemas.microsoft.com/office/powerpoint/2010/main" val="1104283416"/>
              </p:ext>
            </p:extLst>
          </p:nvPr>
        </p:nvGraphicFramePr>
        <p:xfrm>
          <a:off x="337458" y="1211659"/>
          <a:ext cx="4060371" cy="5120640"/>
        </p:xfrm>
        <a:graphic>
          <a:graphicData uri="http://schemas.openxmlformats.org/drawingml/2006/table">
            <a:tbl>
              <a:tblPr firstRow="1" bandRow="1">
                <a:tableStyleId>{5C22544A-7EE6-4342-B048-85BDC9FD1C3A}</a:tableStyleId>
              </a:tblPr>
              <a:tblGrid>
                <a:gridCol w="609177">
                  <a:extLst>
                    <a:ext uri="{9D8B030D-6E8A-4147-A177-3AD203B41FA5}">
                      <a16:colId xmlns:a16="http://schemas.microsoft.com/office/drawing/2014/main" val="20000"/>
                    </a:ext>
                  </a:extLst>
                </a:gridCol>
                <a:gridCol w="3451194">
                  <a:extLst>
                    <a:ext uri="{9D8B030D-6E8A-4147-A177-3AD203B41FA5}">
                      <a16:colId xmlns:a16="http://schemas.microsoft.com/office/drawing/2014/main" val="20001"/>
                    </a:ext>
                  </a:extLst>
                </a:gridCol>
              </a:tblGrid>
              <a:tr h="311458">
                <a:tc>
                  <a:txBody>
                    <a:bodyPr/>
                    <a:lstStyle/>
                    <a:p>
                      <a:r>
                        <a:rPr lang="en-US" sz="1500" dirty="0"/>
                        <a:t>Ch.</a:t>
                      </a:r>
                    </a:p>
                  </a:txBody>
                  <a:tcPr/>
                </a:tc>
                <a:tc>
                  <a:txBody>
                    <a:bodyPr/>
                    <a:lstStyle/>
                    <a:p>
                      <a:r>
                        <a:rPr lang="en-US" sz="1500" dirty="0"/>
                        <a:t>Topic</a:t>
                      </a:r>
                    </a:p>
                  </a:txBody>
                  <a:tcPr/>
                </a:tc>
                <a:extLst>
                  <a:ext uri="{0D108BD9-81ED-4DB2-BD59-A6C34878D82A}">
                    <a16:rowId xmlns:a16="http://schemas.microsoft.com/office/drawing/2014/main" val="10000"/>
                  </a:ext>
                </a:extLst>
              </a:tr>
              <a:tr h="311458">
                <a:tc>
                  <a:txBody>
                    <a:bodyPr/>
                    <a:lstStyle/>
                    <a:p>
                      <a:r>
                        <a:rPr lang="en-US" sz="1500" dirty="0"/>
                        <a:t>1</a:t>
                      </a:r>
                    </a:p>
                  </a:txBody>
                  <a:tcPr/>
                </a:tc>
                <a:tc>
                  <a:txBody>
                    <a:bodyPr/>
                    <a:lstStyle/>
                    <a:p>
                      <a:r>
                        <a:rPr lang="en-US" sz="1500" dirty="0"/>
                        <a:t>Use Place</a:t>
                      </a:r>
                      <a:r>
                        <a:rPr lang="en-US" sz="1500" baseline="0" dirty="0"/>
                        <a:t> Value</a:t>
                      </a:r>
                      <a:endParaRPr lang="en-US" sz="1500" dirty="0"/>
                    </a:p>
                  </a:txBody>
                  <a:tcPr/>
                </a:tc>
                <a:extLst>
                  <a:ext uri="{0D108BD9-81ED-4DB2-BD59-A6C34878D82A}">
                    <a16:rowId xmlns:a16="http://schemas.microsoft.com/office/drawing/2014/main" val="10001"/>
                  </a:ext>
                </a:extLst>
              </a:tr>
              <a:tr h="311458">
                <a:tc>
                  <a:txBody>
                    <a:bodyPr/>
                    <a:lstStyle/>
                    <a:p>
                      <a:r>
                        <a:rPr lang="en-US" sz="1500" dirty="0"/>
                        <a:t>2</a:t>
                      </a:r>
                    </a:p>
                  </a:txBody>
                  <a:tcPr/>
                </a:tc>
                <a:tc>
                  <a:txBody>
                    <a:bodyPr/>
                    <a:lstStyle/>
                    <a:p>
                      <a:r>
                        <a:rPr lang="en-US" sz="1500" dirty="0"/>
                        <a:t>Add</a:t>
                      </a:r>
                      <a:r>
                        <a:rPr lang="en-US" sz="1500" baseline="0" dirty="0"/>
                        <a:t> and Sub. Whole #s and Dec.</a:t>
                      </a:r>
                      <a:endParaRPr lang="en-US" sz="1500" dirty="0"/>
                    </a:p>
                  </a:txBody>
                  <a:tcPr/>
                </a:tc>
                <a:extLst>
                  <a:ext uri="{0D108BD9-81ED-4DB2-BD59-A6C34878D82A}">
                    <a16:rowId xmlns:a16="http://schemas.microsoft.com/office/drawing/2014/main" val="10002"/>
                  </a:ext>
                </a:extLst>
              </a:tr>
              <a:tr h="311458">
                <a:tc>
                  <a:txBody>
                    <a:bodyPr/>
                    <a:lstStyle/>
                    <a:p>
                      <a:r>
                        <a:rPr lang="en-US" sz="1500" dirty="0"/>
                        <a:t>3</a:t>
                      </a:r>
                    </a:p>
                  </a:txBody>
                  <a:tcPr/>
                </a:tc>
                <a:tc>
                  <a:txBody>
                    <a:bodyPr/>
                    <a:lstStyle/>
                    <a:p>
                      <a:r>
                        <a:rPr lang="en-US" sz="1500" dirty="0"/>
                        <a:t>Multiply Whole Numbers</a:t>
                      </a:r>
                    </a:p>
                  </a:txBody>
                  <a:tcPr/>
                </a:tc>
                <a:extLst>
                  <a:ext uri="{0D108BD9-81ED-4DB2-BD59-A6C34878D82A}">
                    <a16:rowId xmlns:a16="http://schemas.microsoft.com/office/drawing/2014/main" val="10003"/>
                  </a:ext>
                </a:extLst>
              </a:tr>
              <a:tr h="311458">
                <a:tc>
                  <a:txBody>
                    <a:bodyPr/>
                    <a:lstStyle/>
                    <a:p>
                      <a:r>
                        <a:rPr lang="en-US" sz="1500" dirty="0"/>
                        <a:t>4</a:t>
                      </a:r>
                    </a:p>
                  </a:txBody>
                  <a:tcPr/>
                </a:tc>
                <a:tc>
                  <a:txBody>
                    <a:bodyPr/>
                    <a:lstStyle/>
                    <a:p>
                      <a:r>
                        <a:rPr lang="en-US" sz="1500" dirty="0"/>
                        <a:t>Divide</a:t>
                      </a:r>
                      <a:r>
                        <a:rPr lang="en-US" sz="1500" baseline="0" dirty="0"/>
                        <a:t> Whole Numbers</a:t>
                      </a:r>
                      <a:endParaRPr lang="en-US" sz="1500" dirty="0"/>
                    </a:p>
                  </a:txBody>
                  <a:tcPr/>
                </a:tc>
                <a:extLst>
                  <a:ext uri="{0D108BD9-81ED-4DB2-BD59-A6C34878D82A}">
                    <a16:rowId xmlns:a16="http://schemas.microsoft.com/office/drawing/2014/main" val="10004"/>
                  </a:ext>
                </a:extLst>
              </a:tr>
              <a:tr h="311458">
                <a:tc>
                  <a:txBody>
                    <a:bodyPr/>
                    <a:lstStyle/>
                    <a:p>
                      <a:r>
                        <a:rPr lang="en-US" sz="1500" dirty="0"/>
                        <a:t>5</a:t>
                      </a:r>
                    </a:p>
                  </a:txBody>
                  <a:tcPr/>
                </a:tc>
                <a:tc>
                  <a:txBody>
                    <a:bodyPr/>
                    <a:lstStyle/>
                    <a:p>
                      <a:r>
                        <a:rPr lang="en-US" sz="1500" dirty="0"/>
                        <a:t>Use Algebraic Expression</a:t>
                      </a:r>
                    </a:p>
                  </a:txBody>
                  <a:tcPr/>
                </a:tc>
                <a:extLst>
                  <a:ext uri="{0D108BD9-81ED-4DB2-BD59-A6C34878D82A}">
                    <a16:rowId xmlns:a16="http://schemas.microsoft.com/office/drawing/2014/main" val="10005"/>
                  </a:ext>
                </a:extLst>
              </a:tr>
              <a:tr h="311458">
                <a:tc>
                  <a:txBody>
                    <a:bodyPr/>
                    <a:lstStyle/>
                    <a:p>
                      <a:r>
                        <a:rPr lang="en-US" sz="1500" dirty="0"/>
                        <a:t>6</a:t>
                      </a:r>
                    </a:p>
                  </a:txBody>
                  <a:tcPr/>
                </a:tc>
                <a:tc>
                  <a:txBody>
                    <a:bodyPr/>
                    <a:lstStyle/>
                    <a:p>
                      <a:r>
                        <a:rPr lang="en-US" sz="1500" dirty="0"/>
                        <a:t>Use Equation and Function</a:t>
                      </a:r>
                      <a:r>
                        <a:rPr lang="en-US" sz="1500" baseline="0" dirty="0"/>
                        <a:t> Tables</a:t>
                      </a:r>
                      <a:endParaRPr lang="en-US" sz="1500" dirty="0"/>
                    </a:p>
                  </a:txBody>
                  <a:tcPr/>
                </a:tc>
                <a:extLst>
                  <a:ext uri="{0D108BD9-81ED-4DB2-BD59-A6C34878D82A}">
                    <a16:rowId xmlns:a16="http://schemas.microsoft.com/office/drawing/2014/main" val="10006"/>
                  </a:ext>
                </a:extLst>
              </a:tr>
              <a:tr h="311458">
                <a:tc>
                  <a:txBody>
                    <a:bodyPr/>
                    <a:lstStyle/>
                    <a:p>
                      <a:r>
                        <a:rPr lang="en-US" sz="1500" dirty="0"/>
                        <a:t>7</a:t>
                      </a:r>
                    </a:p>
                  </a:txBody>
                  <a:tcPr/>
                </a:tc>
                <a:tc>
                  <a:txBody>
                    <a:bodyPr/>
                    <a:lstStyle/>
                    <a:p>
                      <a:r>
                        <a:rPr lang="en-US" sz="1500" dirty="0"/>
                        <a:t>Display and Interpret Data</a:t>
                      </a:r>
                    </a:p>
                  </a:txBody>
                  <a:tcPr/>
                </a:tc>
                <a:extLst>
                  <a:ext uri="{0D108BD9-81ED-4DB2-BD59-A6C34878D82A}">
                    <a16:rowId xmlns:a16="http://schemas.microsoft.com/office/drawing/2014/main" val="10007"/>
                  </a:ext>
                </a:extLst>
              </a:tr>
              <a:tr h="311458">
                <a:tc>
                  <a:txBody>
                    <a:bodyPr/>
                    <a:lstStyle/>
                    <a:p>
                      <a:r>
                        <a:rPr lang="en-US" sz="1500" dirty="0"/>
                        <a:t>8</a:t>
                      </a:r>
                    </a:p>
                  </a:txBody>
                  <a:tcPr/>
                </a:tc>
                <a:tc>
                  <a:txBody>
                    <a:bodyPr/>
                    <a:lstStyle/>
                    <a:p>
                      <a:r>
                        <a:rPr lang="en-US" sz="1500" dirty="0"/>
                        <a:t>Multiply Fractions</a:t>
                      </a:r>
                    </a:p>
                  </a:txBody>
                  <a:tcPr/>
                </a:tc>
                <a:extLst>
                  <a:ext uri="{0D108BD9-81ED-4DB2-BD59-A6C34878D82A}">
                    <a16:rowId xmlns:a16="http://schemas.microsoft.com/office/drawing/2014/main" val="10008"/>
                  </a:ext>
                </a:extLst>
              </a:tr>
              <a:tr h="311458">
                <a:tc>
                  <a:txBody>
                    <a:bodyPr/>
                    <a:lstStyle/>
                    <a:p>
                      <a:r>
                        <a:rPr lang="en-US" sz="1500" dirty="0"/>
                        <a:t>9</a:t>
                      </a:r>
                    </a:p>
                  </a:txBody>
                  <a:tcPr/>
                </a:tc>
                <a:tc>
                  <a:txBody>
                    <a:bodyPr/>
                    <a:lstStyle/>
                    <a:p>
                      <a:r>
                        <a:rPr lang="en-US" sz="1500" dirty="0"/>
                        <a:t>Divide Fractions</a:t>
                      </a:r>
                    </a:p>
                  </a:txBody>
                  <a:tcPr/>
                </a:tc>
                <a:extLst>
                  <a:ext uri="{0D108BD9-81ED-4DB2-BD59-A6C34878D82A}">
                    <a16:rowId xmlns:a16="http://schemas.microsoft.com/office/drawing/2014/main" val="10009"/>
                  </a:ext>
                </a:extLst>
              </a:tr>
              <a:tr h="311458">
                <a:tc>
                  <a:txBody>
                    <a:bodyPr/>
                    <a:lstStyle/>
                    <a:p>
                      <a:r>
                        <a:rPr lang="en-US" sz="1500" dirty="0"/>
                        <a:t>10</a:t>
                      </a:r>
                    </a:p>
                  </a:txBody>
                  <a:tcPr/>
                </a:tc>
                <a:tc>
                  <a:txBody>
                    <a:bodyPr/>
                    <a:lstStyle/>
                    <a:p>
                      <a:r>
                        <a:rPr lang="en-US" sz="1500" dirty="0"/>
                        <a:t>Model Add</a:t>
                      </a:r>
                      <a:r>
                        <a:rPr lang="en-US" sz="1500" baseline="0" dirty="0"/>
                        <a:t> and Subtract Fractions</a:t>
                      </a:r>
                      <a:endParaRPr lang="en-US" sz="1500" dirty="0"/>
                    </a:p>
                  </a:txBody>
                  <a:tcPr/>
                </a:tc>
                <a:extLst>
                  <a:ext uri="{0D108BD9-81ED-4DB2-BD59-A6C34878D82A}">
                    <a16:rowId xmlns:a16="http://schemas.microsoft.com/office/drawing/2014/main" val="10010"/>
                  </a:ext>
                </a:extLst>
              </a:tr>
              <a:tr h="311458">
                <a:tc>
                  <a:txBody>
                    <a:bodyPr/>
                    <a:lstStyle/>
                    <a:p>
                      <a:r>
                        <a:rPr lang="en-US" sz="1500" dirty="0"/>
                        <a:t>11</a:t>
                      </a:r>
                    </a:p>
                  </a:txBody>
                  <a:tcPr/>
                </a:tc>
                <a:tc>
                  <a:txBody>
                    <a:bodyPr/>
                    <a:lstStyle/>
                    <a:p>
                      <a:r>
                        <a:rPr lang="en-US" sz="1500" dirty="0"/>
                        <a:t>Use</a:t>
                      </a:r>
                      <a:r>
                        <a:rPr lang="en-US" sz="1500" baseline="0" dirty="0"/>
                        <a:t> Measures in the </a:t>
                      </a:r>
                      <a:r>
                        <a:rPr lang="en-US" sz="1500" baseline="0" dirty="0" err="1"/>
                        <a:t>Cust</a:t>
                      </a:r>
                      <a:r>
                        <a:rPr lang="en-US" sz="1500" baseline="0" dirty="0"/>
                        <a:t>. System</a:t>
                      </a:r>
                      <a:endParaRPr lang="en-US" sz="1500" dirty="0"/>
                    </a:p>
                  </a:txBody>
                  <a:tcPr/>
                </a:tc>
                <a:extLst>
                  <a:ext uri="{0D108BD9-81ED-4DB2-BD59-A6C34878D82A}">
                    <a16:rowId xmlns:a16="http://schemas.microsoft.com/office/drawing/2014/main" val="10011"/>
                  </a:ext>
                </a:extLst>
              </a:tr>
              <a:tr h="311458">
                <a:tc>
                  <a:txBody>
                    <a:bodyPr/>
                    <a:lstStyle/>
                    <a:p>
                      <a:r>
                        <a:rPr lang="en-US" sz="1500" dirty="0"/>
                        <a:t>12</a:t>
                      </a:r>
                    </a:p>
                  </a:txBody>
                  <a:tcPr/>
                </a:tc>
                <a:tc>
                  <a:txBody>
                    <a:bodyPr/>
                    <a:lstStyle/>
                    <a:p>
                      <a:r>
                        <a:rPr lang="en-US" sz="1500" dirty="0"/>
                        <a:t>Use Measures in the Metric System</a:t>
                      </a:r>
                    </a:p>
                  </a:txBody>
                  <a:tcPr/>
                </a:tc>
                <a:extLst>
                  <a:ext uri="{0D108BD9-81ED-4DB2-BD59-A6C34878D82A}">
                    <a16:rowId xmlns:a16="http://schemas.microsoft.com/office/drawing/2014/main" val="10012"/>
                  </a:ext>
                </a:extLst>
              </a:tr>
              <a:tr h="311458">
                <a:tc>
                  <a:txBody>
                    <a:bodyPr/>
                    <a:lstStyle/>
                    <a:p>
                      <a:r>
                        <a:rPr lang="en-US" sz="1500" dirty="0"/>
                        <a:t>13</a:t>
                      </a:r>
                    </a:p>
                  </a:txBody>
                  <a:tcPr/>
                </a:tc>
                <a:tc>
                  <a:txBody>
                    <a:bodyPr/>
                    <a:lstStyle/>
                    <a:p>
                      <a:r>
                        <a:rPr lang="en-US" sz="1500" dirty="0"/>
                        <a:t>Use</a:t>
                      </a:r>
                      <a:r>
                        <a:rPr lang="en-US" sz="1500" baseline="0" dirty="0"/>
                        <a:t> Probability to Make Predictions</a:t>
                      </a:r>
                      <a:endParaRPr lang="en-US" sz="1500" dirty="0"/>
                    </a:p>
                  </a:txBody>
                  <a:tcPr/>
                </a:tc>
                <a:extLst>
                  <a:ext uri="{0D108BD9-81ED-4DB2-BD59-A6C34878D82A}">
                    <a16:rowId xmlns:a16="http://schemas.microsoft.com/office/drawing/2014/main" val="10013"/>
                  </a:ext>
                </a:extLst>
              </a:tr>
              <a:tr h="311458">
                <a:tc>
                  <a:txBody>
                    <a:bodyPr/>
                    <a:lstStyle/>
                    <a:p>
                      <a:r>
                        <a:rPr lang="en-US" sz="1500" dirty="0"/>
                        <a:t>14</a:t>
                      </a:r>
                    </a:p>
                  </a:txBody>
                  <a:tcPr/>
                </a:tc>
                <a:tc>
                  <a:txBody>
                    <a:bodyPr/>
                    <a:lstStyle/>
                    <a:p>
                      <a:r>
                        <a:rPr lang="en-US" sz="1500" dirty="0"/>
                        <a:t>Geometry: Classify;</a:t>
                      </a:r>
                      <a:r>
                        <a:rPr lang="en-US" sz="1500" baseline="0" dirty="0"/>
                        <a:t> </a:t>
                      </a:r>
                      <a:r>
                        <a:rPr lang="en-US" sz="1500" baseline="0" dirty="0" err="1"/>
                        <a:t>Sim</a:t>
                      </a:r>
                      <a:r>
                        <a:rPr lang="en-US" sz="1500" baseline="0" dirty="0"/>
                        <a:t>. &amp; Cong.</a:t>
                      </a:r>
                      <a:endParaRPr lang="en-US" sz="1500" dirty="0"/>
                    </a:p>
                  </a:txBody>
                  <a:tcPr/>
                </a:tc>
                <a:extLst>
                  <a:ext uri="{0D108BD9-81ED-4DB2-BD59-A6C34878D82A}">
                    <a16:rowId xmlns:a16="http://schemas.microsoft.com/office/drawing/2014/main" val="10014"/>
                  </a:ext>
                </a:extLst>
              </a:tr>
              <a:tr h="311458">
                <a:tc>
                  <a:txBody>
                    <a:bodyPr/>
                    <a:lstStyle/>
                    <a:p>
                      <a:r>
                        <a:rPr lang="en-US" sz="1500" dirty="0"/>
                        <a:t>15</a:t>
                      </a:r>
                    </a:p>
                  </a:txBody>
                  <a:tcPr/>
                </a:tc>
                <a:tc>
                  <a:txBody>
                    <a:bodyPr/>
                    <a:lstStyle/>
                    <a:p>
                      <a:r>
                        <a:rPr lang="en-US" sz="1500" dirty="0"/>
                        <a:t>Finding</a:t>
                      </a:r>
                      <a:r>
                        <a:rPr lang="en-US" sz="1500" baseline="0" dirty="0"/>
                        <a:t> Mode, Median, and Mean</a:t>
                      </a:r>
                      <a:endParaRPr lang="en-US" sz="1500" dirty="0"/>
                    </a:p>
                  </a:txBody>
                  <a:tcPr/>
                </a:tc>
                <a:extLst>
                  <a:ext uri="{0D108BD9-81ED-4DB2-BD59-A6C34878D82A}">
                    <a16:rowId xmlns:a16="http://schemas.microsoft.com/office/drawing/2014/main" val="10015"/>
                  </a:ext>
                </a:extLst>
              </a:tr>
            </a:tbl>
          </a:graphicData>
        </a:graphic>
      </p:graphicFrame>
      <p:sp>
        <p:nvSpPr>
          <p:cNvPr id="15" name="Text Placeholder 8"/>
          <p:cNvSpPr txBox="1">
            <a:spLocks/>
          </p:cNvSpPr>
          <p:nvPr/>
        </p:nvSpPr>
        <p:spPr>
          <a:xfrm>
            <a:off x="6248400" y="808038"/>
            <a:ext cx="16002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Book D</a:t>
            </a:r>
          </a:p>
        </p:txBody>
      </p:sp>
      <p:graphicFrame>
        <p:nvGraphicFramePr>
          <p:cNvPr id="16" name="Content Placeholder 10"/>
          <p:cNvGraphicFramePr>
            <a:graphicFrameLocks/>
          </p:cNvGraphicFramePr>
          <p:nvPr>
            <p:extLst>
              <p:ext uri="{D42A27DB-BD31-4B8C-83A1-F6EECF244321}">
                <p14:modId xmlns:p14="http://schemas.microsoft.com/office/powerpoint/2010/main" val="3023972122"/>
              </p:ext>
            </p:extLst>
          </p:nvPr>
        </p:nvGraphicFramePr>
        <p:xfrm>
          <a:off x="4724400" y="1346200"/>
          <a:ext cx="4270375" cy="4064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3660775">
                  <a:extLst>
                    <a:ext uri="{9D8B030D-6E8A-4147-A177-3AD203B41FA5}">
                      <a16:colId xmlns:a16="http://schemas.microsoft.com/office/drawing/2014/main" val="20001"/>
                    </a:ext>
                  </a:extLst>
                </a:gridCol>
              </a:tblGrid>
              <a:tr h="370840">
                <a:tc>
                  <a:txBody>
                    <a:bodyPr/>
                    <a:lstStyle/>
                    <a:p>
                      <a:r>
                        <a:rPr lang="en-US" sz="1500" dirty="0"/>
                        <a:t>Ch.</a:t>
                      </a:r>
                    </a:p>
                  </a:txBody>
                  <a:tcPr/>
                </a:tc>
                <a:tc>
                  <a:txBody>
                    <a:bodyPr/>
                    <a:lstStyle/>
                    <a:p>
                      <a:r>
                        <a:rPr lang="en-US" sz="1500" dirty="0"/>
                        <a:t>Topic</a:t>
                      </a:r>
                    </a:p>
                  </a:txBody>
                  <a:tcPr/>
                </a:tc>
                <a:extLst>
                  <a:ext uri="{0D108BD9-81ED-4DB2-BD59-A6C34878D82A}">
                    <a16:rowId xmlns:a16="http://schemas.microsoft.com/office/drawing/2014/main" val="10000"/>
                  </a:ext>
                </a:extLst>
              </a:tr>
              <a:tr h="370840">
                <a:tc>
                  <a:txBody>
                    <a:bodyPr/>
                    <a:lstStyle/>
                    <a:p>
                      <a:r>
                        <a:rPr lang="en-US" sz="1500" dirty="0"/>
                        <a:t>1</a:t>
                      </a:r>
                    </a:p>
                  </a:txBody>
                  <a:tcPr/>
                </a:tc>
                <a:tc>
                  <a:txBody>
                    <a:bodyPr/>
                    <a:lstStyle/>
                    <a:p>
                      <a:r>
                        <a:rPr lang="en-US" sz="1500" dirty="0"/>
                        <a:t>Understand Place Value</a:t>
                      </a:r>
                    </a:p>
                  </a:txBody>
                  <a:tcPr/>
                </a:tc>
                <a:extLst>
                  <a:ext uri="{0D108BD9-81ED-4DB2-BD59-A6C34878D82A}">
                    <a16:rowId xmlns:a16="http://schemas.microsoft.com/office/drawing/2014/main" val="10001"/>
                  </a:ext>
                </a:extLst>
              </a:tr>
              <a:tr h="370840">
                <a:tc>
                  <a:txBody>
                    <a:bodyPr/>
                    <a:lstStyle/>
                    <a:p>
                      <a:r>
                        <a:rPr lang="en-US" sz="1500" dirty="0"/>
                        <a:t>2</a:t>
                      </a:r>
                    </a:p>
                  </a:txBody>
                  <a:tcPr/>
                </a:tc>
                <a:tc>
                  <a:txBody>
                    <a:bodyPr/>
                    <a:lstStyle/>
                    <a:p>
                      <a:r>
                        <a:rPr lang="en-US" sz="1500" dirty="0"/>
                        <a:t>Add and Sub. Whole #s and Dec.</a:t>
                      </a:r>
                    </a:p>
                  </a:txBody>
                  <a:tcPr/>
                </a:tc>
                <a:extLst>
                  <a:ext uri="{0D108BD9-81ED-4DB2-BD59-A6C34878D82A}">
                    <a16:rowId xmlns:a16="http://schemas.microsoft.com/office/drawing/2014/main" val="10002"/>
                  </a:ext>
                </a:extLst>
              </a:tr>
              <a:tr h="370840">
                <a:tc>
                  <a:txBody>
                    <a:bodyPr/>
                    <a:lstStyle/>
                    <a:p>
                      <a:r>
                        <a:rPr lang="en-US" sz="1500" dirty="0"/>
                        <a:t>3</a:t>
                      </a:r>
                    </a:p>
                  </a:txBody>
                  <a:tcPr/>
                </a:tc>
                <a:tc>
                  <a:txBody>
                    <a:bodyPr/>
                    <a:lstStyle/>
                    <a:p>
                      <a:r>
                        <a:rPr lang="en-US" sz="1500" dirty="0"/>
                        <a:t>Multiply and Divide Whole Numbers</a:t>
                      </a:r>
                    </a:p>
                  </a:txBody>
                  <a:tcPr/>
                </a:tc>
                <a:extLst>
                  <a:ext uri="{0D108BD9-81ED-4DB2-BD59-A6C34878D82A}">
                    <a16:rowId xmlns:a16="http://schemas.microsoft.com/office/drawing/2014/main" val="10003"/>
                  </a:ext>
                </a:extLst>
              </a:tr>
              <a:tr h="370840">
                <a:tc>
                  <a:txBody>
                    <a:bodyPr/>
                    <a:lstStyle/>
                    <a:p>
                      <a:r>
                        <a:rPr lang="en-US" sz="1500" dirty="0"/>
                        <a:t>4</a:t>
                      </a:r>
                    </a:p>
                  </a:txBody>
                  <a:tcPr/>
                </a:tc>
                <a:tc>
                  <a:txBody>
                    <a:bodyPr/>
                    <a:lstStyle/>
                    <a:p>
                      <a:r>
                        <a:rPr lang="en-US" sz="1500" dirty="0"/>
                        <a:t>Multiply and Divide Decimals</a:t>
                      </a:r>
                    </a:p>
                  </a:txBody>
                  <a:tcPr/>
                </a:tc>
                <a:extLst>
                  <a:ext uri="{0D108BD9-81ED-4DB2-BD59-A6C34878D82A}">
                    <a16:rowId xmlns:a16="http://schemas.microsoft.com/office/drawing/2014/main" val="10004"/>
                  </a:ext>
                </a:extLst>
              </a:tr>
              <a:tr h="370840">
                <a:tc>
                  <a:txBody>
                    <a:bodyPr/>
                    <a:lstStyle/>
                    <a:p>
                      <a:r>
                        <a:rPr lang="en-US" sz="1500" dirty="0"/>
                        <a:t>5</a:t>
                      </a:r>
                    </a:p>
                  </a:txBody>
                  <a:tcPr/>
                </a:tc>
                <a:tc>
                  <a:txBody>
                    <a:bodyPr/>
                    <a:lstStyle/>
                    <a:p>
                      <a:r>
                        <a:rPr lang="en-US" sz="1500" dirty="0"/>
                        <a:t>Add and Subtract Fractions</a:t>
                      </a:r>
                    </a:p>
                  </a:txBody>
                  <a:tcPr/>
                </a:tc>
                <a:extLst>
                  <a:ext uri="{0D108BD9-81ED-4DB2-BD59-A6C34878D82A}">
                    <a16:rowId xmlns:a16="http://schemas.microsoft.com/office/drawing/2014/main" val="10005"/>
                  </a:ext>
                </a:extLst>
              </a:tr>
              <a:tr h="370840">
                <a:tc>
                  <a:txBody>
                    <a:bodyPr/>
                    <a:lstStyle/>
                    <a:p>
                      <a:r>
                        <a:rPr lang="en-US" sz="1500" dirty="0"/>
                        <a:t>6</a:t>
                      </a:r>
                    </a:p>
                  </a:txBody>
                  <a:tcPr/>
                </a:tc>
                <a:tc>
                  <a:txBody>
                    <a:bodyPr/>
                    <a:lstStyle/>
                    <a:p>
                      <a:r>
                        <a:rPr lang="en-US" sz="1500" dirty="0"/>
                        <a:t>Multiply and Divide Fractions</a:t>
                      </a:r>
                    </a:p>
                  </a:txBody>
                  <a:tcPr/>
                </a:tc>
                <a:extLst>
                  <a:ext uri="{0D108BD9-81ED-4DB2-BD59-A6C34878D82A}">
                    <a16:rowId xmlns:a16="http://schemas.microsoft.com/office/drawing/2014/main" val="10006"/>
                  </a:ext>
                </a:extLst>
              </a:tr>
              <a:tr h="370840">
                <a:tc>
                  <a:txBody>
                    <a:bodyPr/>
                    <a:lstStyle/>
                    <a:p>
                      <a:r>
                        <a:rPr lang="en-US" sz="1500" dirty="0"/>
                        <a:t>7</a:t>
                      </a:r>
                    </a:p>
                  </a:txBody>
                  <a:tcPr/>
                </a:tc>
                <a:tc>
                  <a:txBody>
                    <a:bodyPr/>
                    <a:lstStyle/>
                    <a:p>
                      <a:r>
                        <a:rPr lang="en-US" sz="1500" dirty="0"/>
                        <a:t>Use Measures in the Customary &amp; Metric System</a:t>
                      </a:r>
                    </a:p>
                  </a:txBody>
                  <a:tcPr/>
                </a:tc>
                <a:extLst>
                  <a:ext uri="{0D108BD9-81ED-4DB2-BD59-A6C34878D82A}">
                    <a16:rowId xmlns:a16="http://schemas.microsoft.com/office/drawing/2014/main" val="10007"/>
                  </a:ext>
                </a:extLst>
              </a:tr>
              <a:tr h="370840">
                <a:tc>
                  <a:txBody>
                    <a:bodyPr/>
                    <a:lstStyle/>
                    <a:p>
                      <a:r>
                        <a:rPr lang="en-US" sz="1500" dirty="0"/>
                        <a:t>8</a:t>
                      </a:r>
                    </a:p>
                  </a:txBody>
                  <a:tcPr/>
                </a:tc>
                <a:tc>
                  <a:txBody>
                    <a:bodyPr/>
                    <a:lstStyle/>
                    <a:p>
                      <a:r>
                        <a:rPr lang="en-US" sz="1500" dirty="0"/>
                        <a:t>Geometry:</a:t>
                      </a:r>
                      <a:r>
                        <a:rPr lang="en-US" sz="1500" baseline="0" dirty="0"/>
                        <a:t> Understand Concepts of Volume</a:t>
                      </a:r>
                      <a:endParaRPr lang="en-US" sz="1500" dirty="0"/>
                    </a:p>
                  </a:txBody>
                  <a:tcPr/>
                </a:tc>
                <a:extLst>
                  <a:ext uri="{0D108BD9-81ED-4DB2-BD59-A6C34878D82A}">
                    <a16:rowId xmlns:a16="http://schemas.microsoft.com/office/drawing/2014/main" val="10008"/>
                  </a:ext>
                </a:extLst>
              </a:tr>
              <a:tr h="370840">
                <a:tc>
                  <a:txBody>
                    <a:bodyPr/>
                    <a:lstStyle/>
                    <a:p>
                      <a:r>
                        <a:rPr lang="en-US" sz="1500" dirty="0"/>
                        <a:t>9</a:t>
                      </a:r>
                    </a:p>
                  </a:txBody>
                  <a:tcPr/>
                </a:tc>
                <a:tc>
                  <a:txBody>
                    <a:bodyPr/>
                    <a:lstStyle/>
                    <a:p>
                      <a:r>
                        <a:rPr lang="en-US" sz="1500" dirty="0"/>
                        <a:t>Geometry: Coordinate Plane</a:t>
                      </a:r>
                      <a:r>
                        <a:rPr lang="en-US" sz="1500" baseline="0" dirty="0"/>
                        <a:t> and Two-Dimensional Shapes</a:t>
                      </a:r>
                      <a:endParaRPr lang="en-US" sz="15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3094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44476"/>
            <a:ext cx="8229600" cy="563562"/>
          </a:xfrm>
        </p:spPr>
        <p:txBody>
          <a:bodyPr>
            <a:normAutofit fontScale="90000"/>
          </a:bodyPr>
          <a:lstStyle/>
          <a:p>
            <a:r>
              <a:rPr lang="en-US" dirty="0"/>
              <a:t>Publishers’ Criterion 2: Focus in Early Grades – </a:t>
            </a:r>
            <a:br>
              <a:rPr lang="en-US" dirty="0"/>
            </a:br>
            <a:r>
              <a:rPr lang="en-US" sz="1800" dirty="0"/>
              <a:t>Materials do not assess any of the topics in Table 2 before the indicated grade.</a:t>
            </a:r>
            <a:endParaRPr lang="en-US" dirty="0"/>
          </a:p>
        </p:txBody>
      </p:sp>
      <p:sp>
        <p:nvSpPr>
          <p:cNvPr id="13" name="Text Placeholder 6"/>
          <p:cNvSpPr txBox="1">
            <a:spLocks/>
          </p:cNvSpPr>
          <p:nvPr/>
        </p:nvSpPr>
        <p:spPr>
          <a:xfrm>
            <a:off x="1676400" y="594519"/>
            <a:ext cx="12207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Book C</a:t>
            </a:r>
          </a:p>
        </p:txBody>
      </p:sp>
      <p:graphicFrame>
        <p:nvGraphicFramePr>
          <p:cNvPr id="14" name="Content Placeholder 10"/>
          <p:cNvGraphicFramePr>
            <a:graphicFrameLocks/>
          </p:cNvGraphicFramePr>
          <p:nvPr>
            <p:extLst>
              <p:ext uri="{D42A27DB-BD31-4B8C-83A1-F6EECF244321}">
                <p14:modId xmlns:p14="http://schemas.microsoft.com/office/powerpoint/2010/main" val="2753062039"/>
              </p:ext>
            </p:extLst>
          </p:nvPr>
        </p:nvGraphicFramePr>
        <p:xfrm>
          <a:off x="337458" y="1211659"/>
          <a:ext cx="4060371" cy="5120640"/>
        </p:xfrm>
        <a:graphic>
          <a:graphicData uri="http://schemas.openxmlformats.org/drawingml/2006/table">
            <a:tbl>
              <a:tblPr firstRow="1" bandRow="1">
                <a:tableStyleId>{5C22544A-7EE6-4342-B048-85BDC9FD1C3A}</a:tableStyleId>
              </a:tblPr>
              <a:tblGrid>
                <a:gridCol w="609177">
                  <a:extLst>
                    <a:ext uri="{9D8B030D-6E8A-4147-A177-3AD203B41FA5}">
                      <a16:colId xmlns:a16="http://schemas.microsoft.com/office/drawing/2014/main" val="20000"/>
                    </a:ext>
                  </a:extLst>
                </a:gridCol>
                <a:gridCol w="3451194">
                  <a:extLst>
                    <a:ext uri="{9D8B030D-6E8A-4147-A177-3AD203B41FA5}">
                      <a16:colId xmlns:a16="http://schemas.microsoft.com/office/drawing/2014/main" val="20001"/>
                    </a:ext>
                  </a:extLst>
                </a:gridCol>
              </a:tblGrid>
              <a:tr h="311458">
                <a:tc>
                  <a:txBody>
                    <a:bodyPr/>
                    <a:lstStyle/>
                    <a:p>
                      <a:r>
                        <a:rPr lang="en-US" sz="1500" dirty="0"/>
                        <a:t>Ch.</a:t>
                      </a:r>
                    </a:p>
                  </a:txBody>
                  <a:tcPr/>
                </a:tc>
                <a:tc>
                  <a:txBody>
                    <a:bodyPr/>
                    <a:lstStyle/>
                    <a:p>
                      <a:r>
                        <a:rPr lang="en-US" sz="1500" dirty="0"/>
                        <a:t>Topic</a:t>
                      </a:r>
                    </a:p>
                  </a:txBody>
                  <a:tcPr/>
                </a:tc>
                <a:extLst>
                  <a:ext uri="{0D108BD9-81ED-4DB2-BD59-A6C34878D82A}">
                    <a16:rowId xmlns:a16="http://schemas.microsoft.com/office/drawing/2014/main" val="10000"/>
                  </a:ext>
                </a:extLst>
              </a:tr>
              <a:tr h="311458">
                <a:tc>
                  <a:txBody>
                    <a:bodyPr/>
                    <a:lstStyle/>
                    <a:p>
                      <a:r>
                        <a:rPr lang="en-US" sz="1500" dirty="0"/>
                        <a:t>1</a:t>
                      </a:r>
                    </a:p>
                  </a:txBody>
                  <a:tcPr/>
                </a:tc>
                <a:tc>
                  <a:txBody>
                    <a:bodyPr/>
                    <a:lstStyle/>
                    <a:p>
                      <a:r>
                        <a:rPr lang="en-US" sz="1500" dirty="0"/>
                        <a:t>Use Place</a:t>
                      </a:r>
                      <a:r>
                        <a:rPr lang="en-US" sz="1500" baseline="0" dirty="0"/>
                        <a:t> Value</a:t>
                      </a:r>
                      <a:endParaRPr lang="en-US" sz="1500" dirty="0"/>
                    </a:p>
                  </a:txBody>
                  <a:tcPr/>
                </a:tc>
                <a:extLst>
                  <a:ext uri="{0D108BD9-81ED-4DB2-BD59-A6C34878D82A}">
                    <a16:rowId xmlns:a16="http://schemas.microsoft.com/office/drawing/2014/main" val="10001"/>
                  </a:ext>
                </a:extLst>
              </a:tr>
              <a:tr h="311458">
                <a:tc>
                  <a:txBody>
                    <a:bodyPr/>
                    <a:lstStyle/>
                    <a:p>
                      <a:r>
                        <a:rPr lang="en-US" sz="1500" dirty="0"/>
                        <a:t>2</a:t>
                      </a:r>
                    </a:p>
                  </a:txBody>
                  <a:tcPr/>
                </a:tc>
                <a:tc>
                  <a:txBody>
                    <a:bodyPr/>
                    <a:lstStyle/>
                    <a:p>
                      <a:r>
                        <a:rPr lang="en-US" sz="1500" dirty="0"/>
                        <a:t>Add</a:t>
                      </a:r>
                      <a:r>
                        <a:rPr lang="en-US" sz="1500" baseline="0" dirty="0"/>
                        <a:t> and Sub. Whole #s and Dec.</a:t>
                      </a:r>
                      <a:endParaRPr lang="en-US" sz="1500" dirty="0"/>
                    </a:p>
                  </a:txBody>
                  <a:tcPr/>
                </a:tc>
                <a:extLst>
                  <a:ext uri="{0D108BD9-81ED-4DB2-BD59-A6C34878D82A}">
                    <a16:rowId xmlns:a16="http://schemas.microsoft.com/office/drawing/2014/main" val="10002"/>
                  </a:ext>
                </a:extLst>
              </a:tr>
              <a:tr h="311458">
                <a:tc>
                  <a:txBody>
                    <a:bodyPr/>
                    <a:lstStyle/>
                    <a:p>
                      <a:r>
                        <a:rPr lang="en-US" sz="1500" dirty="0"/>
                        <a:t>3</a:t>
                      </a:r>
                    </a:p>
                  </a:txBody>
                  <a:tcPr/>
                </a:tc>
                <a:tc>
                  <a:txBody>
                    <a:bodyPr/>
                    <a:lstStyle/>
                    <a:p>
                      <a:r>
                        <a:rPr lang="en-US" sz="1500" dirty="0"/>
                        <a:t>Multiply Whole Numbers</a:t>
                      </a:r>
                    </a:p>
                  </a:txBody>
                  <a:tcPr/>
                </a:tc>
                <a:extLst>
                  <a:ext uri="{0D108BD9-81ED-4DB2-BD59-A6C34878D82A}">
                    <a16:rowId xmlns:a16="http://schemas.microsoft.com/office/drawing/2014/main" val="10003"/>
                  </a:ext>
                </a:extLst>
              </a:tr>
              <a:tr h="311458">
                <a:tc>
                  <a:txBody>
                    <a:bodyPr/>
                    <a:lstStyle/>
                    <a:p>
                      <a:r>
                        <a:rPr lang="en-US" sz="1500" dirty="0"/>
                        <a:t>4</a:t>
                      </a:r>
                    </a:p>
                  </a:txBody>
                  <a:tcPr/>
                </a:tc>
                <a:tc>
                  <a:txBody>
                    <a:bodyPr/>
                    <a:lstStyle/>
                    <a:p>
                      <a:r>
                        <a:rPr lang="en-US" sz="1500" dirty="0"/>
                        <a:t>Divide</a:t>
                      </a:r>
                      <a:r>
                        <a:rPr lang="en-US" sz="1500" baseline="0" dirty="0"/>
                        <a:t> Whole Numbers</a:t>
                      </a:r>
                      <a:endParaRPr lang="en-US" sz="1500" dirty="0"/>
                    </a:p>
                  </a:txBody>
                  <a:tcPr/>
                </a:tc>
                <a:extLst>
                  <a:ext uri="{0D108BD9-81ED-4DB2-BD59-A6C34878D82A}">
                    <a16:rowId xmlns:a16="http://schemas.microsoft.com/office/drawing/2014/main" val="10004"/>
                  </a:ext>
                </a:extLst>
              </a:tr>
              <a:tr h="311458">
                <a:tc>
                  <a:txBody>
                    <a:bodyPr/>
                    <a:lstStyle/>
                    <a:p>
                      <a:r>
                        <a:rPr lang="en-US" sz="1500" dirty="0"/>
                        <a:t>5</a:t>
                      </a:r>
                    </a:p>
                  </a:txBody>
                  <a:tcPr/>
                </a:tc>
                <a:tc>
                  <a:txBody>
                    <a:bodyPr/>
                    <a:lstStyle/>
                    <a:p>
                      <a:r>
                        <a:rPr lang="en-US" sz="1500" dirty="0"/>
                        <a:t>Use Algebraic Expression</a:t>
                      </a:r>
                    </a:p>
                  </a:txBody>
                  <a:tcPr/>
                </a:tc>
                <a:extLst>
                  <a:ext uri="{0D108BD9-81ED-4DB2-BD59-A6C34878D82A}">
                    <a16:rowId xmlns:a16="http://schemas.microsoft.com/office/drawing/2014/main" val="10005"/>
                  </a:ext>
                </a:extLst>
              </a:tr>
              <a:tr h="311458">
                <a:tc>
                  <a:txBody>
                    <a:bodyPr/>
                    <a:lstStyle/>
                    <a:p>
                      <a:r>
                        <a:rPr lang="en-US" sz="1500" dirty="0"/>
                        <a:t>6</a:t>
                      </a:r>
                    </a:p>
                  </a:txBody>
                  <a:tcPr/>
                </a:tc>
                <a:tc>
                  <a:txBody>
                    <a:bodyPr/>
                    <a:lstStyle/>
                    <a:p>
                      <a:r>
                        <a:rPr lang="en-US" sz="1500" dirty="0"/>
                        <a:t>Use Equation and Function</a:t>
                      </a:r>
                      <a:r>
                        <a:rPr lang="en-US" sz="1500" baseline="0" dirty="0"/>
                        <a:t> Tables</a:t>
                      </a:r>
                      <a:endParaRPr lang="en-US" sz="1500" dirty="0"/>
                    </a:p>
                  </a:txBody>
                  <a:tcPr/>
                </a:tc>
                <a:extLst>
                  <a:ext uri="{0D108BD9-81ED-4DB2-BD59-A6C34878D82A}">
                    <a16:rowId xmlns:a16="http://schemas.microsoft.com/office/drawing/2014/main" val="10006"/>
                  </a:ext>
                </a:extLst>
              </a:tr>
              <a:tr h="311458">
                <a:tc>
                  <a:txBody>
                    <a:bodyPr/>
                    <a:lstStyle/>
                    <a:p>
                      <a:r>
                        <a:rPr lang="en-US" sz="1500" dirty="0"/>
                        <a:t>7</a:t>
                      </a:r>
                    </a:p>
                  </a:txBody>
                  <a:tcPr/>
                </a:tc>
                <a:tc>
                  <a:txBody>
                    <a:bodyPr/>
                    <a:lstStyle/>
                    <a:p>
                      <a:r>
                        <a:rPr lang="en-US" sz="1500" dirty="0"/>
                        <a:t>Display and Interpret Data</a:t>
                      </a:r>
                    </a:p>
                  </a:txBody>
                  <a:tcPr/>
                </a:tc>
                <a:extLst>
                  <a:ext uri="{0D108BD9-81ED-4DB2-BD59-A6C34878D82A}">
                    <a16:rowId xmlns:a16="http://schemas.microsoft.com/office/drawing/2014/main" val="10007"/>
                  </a:ext>
                </a:extLst>
              </a:tr>
              <a:tr h="311458">
                <a:tc>
                  <a:txBody>
                    <a:bodyPr/>
                    <a:lstStyle/>
                    <a:p>
                      <a:r>
                        <a:rPr lang="en-US" sz="1500" dirty="0"/>
                        <a:t>8</a:t>
                      </a:r>
                    </a:p>
                  </a:txBody>
                  <a:tcPr/>
                </a:tc>
                <a:tc>
                  <a:txBody>
                    <a:bodyPr/>
                    <a:lstStyle/>
                    <a:p>
                      <a:r>
                        <a:rPr lang="en-US" sz="1500" dirty="0"/>
                        <a:t>Multiply Fractions</a:t>
                      </a:r>
                    </a:p>
                  </a:txBody>
                  <a:tcPr/>
                </a:tc>
                <a:extLst>
                  <a:ext uri="{0D108BD9-81ED-4DB2-BD59-A6C34878D82A}">
                    <a16:rowId xmlns:a16="http://schemas.microsoft.com/office/drawing/2014/main" val="10008"/>
                  </a:ext>
                </a:extLst>
              </a:tr>
              <a:tr h="311458">
                <a:tc>
                  <a:txBody>
                    <a:bodyPr/>
                    <a:lstStyle/>
                    <a:p>
                      <a:r>
                        <a:rPr lang="en-US" sz="1500" dirty="0"/>
                        <a:t>9</a:t>
                      </a:r>
                    </a:p>
                  </a:txBody>
                  <a:tcPr/>
                </a:tc>
                <a:tc>
                  <a:txBody>
                    <a:bodyPr/>
                    <a:lstStyle/>
                    <a:p>
                      <a:r>
                        <a:rPr lang="en-US" sz="1500" dirty="0"/>
                        <a:t>Divide Fractions</a:t>
                      </a:r>
                    </a:p>
                  </a:txBody>
                  <a:tcPr/>
                </a:tc>
                <a:extLst>
                  <a:ext uri="{0D108BD9-81ED-4DB2-BD59-A6C34878D82A}">
                    <a16:rowId xmlns:a16="http://schemas.microsoft.com/office/drawing/2014/main" val="10009"/>
                  </a:ext>
                </a:extLst>
              </a:tr>
              <a:tr h="311458">
                <a:tc>
                  <a:txBody>
                    <a:bodyPr/>
                    <a:lstStyle/>
                    <a:p>
                      <a:r>
                        <a:rPr lang="en-US" sz="1500" dirty="0"/>
                        <a:t>10</a:t>
                      </a:r>
                    </a:p>
                  </a:txBody>
                  <a:tcPr/>
                </a:tc>
                <a:tc>
                  <a:txBody>
                    <a:bodyPr/>
                    <a:lstStyle/>
                    <a:p>
                      <a:r>
                        <a:rPr lang="en-US" sz="1500" dirty="0"/>
                        <a:t>Model Add</a:t>
                      </a:r>
                      <a:r>
                        <a:rPr lang="en-US" sz="1500" baseline="0" dirty="0"/>
                        <a:t> and Subtract Fractions</a:t>
                      </a:r>
                      <a:endParaRPr lang="en-US" sz="1500" dirty="0"/>
                    </a:p>
                  </a:txBody>
                  <a:tcPr/>
                </a:tc>
                <a:extLst>
                  <a:ext uri="{0D108BD9-81ED-4DB2-BD59-A6C34878D82A}">
                    <a16:rowId xmlns:a16="http://schemas.microsoft.com/office/drawing/2014/main" val="10010"/>
                  </a:ext>
                </a:extLst>
              </a:tr>
              <a:tr h="311458">
                <a:tc>
                  <a:txBody>
                    <a:bodyPr/>
                    <a:lstStyle/>
                    <a:p>
                      <a:r>
                        <a:rPr lang="en-US" sz="1500" dirty="0"/>
                        <a:t>11</a:t>
                      </a:r>
                    </a:p>
                  </a:txBody>
                  <a:tcPr/>
                </a:tc>
                <a:tc>
                  <a:txBody>
                    <a:bodyPr/>
                    <a:lstStyle/>
                    <a:p>
                      <a:r>
                        <a:rPr lang="en-US" sz="1500" dirty="0"/>
                        <a:t>Use</a:t>
                      </a:r>
                      <a:r>
                        <a:rPr lang="en-US" sz="1500" baseline="0" dirty="0"/>
                        <a:t> Measures in the </a:t>
                      </a:r>
                      <a:r>
                        <a:rPr lang="en-US" sz="1500" baseline="0" dirty="0" err="1"/>
                        <a:t>Cust</a:t>
                      </a:r>
                      <a:r>
                        <a:rPr lang="en-US" sz="1500" baseline="0" dirty="0"/>
                        <a:t>. System</a:t>
                      </a:r>
                      <a:endParaRPr lang="en-US" sz="1500" dirty="0"/>
                    </a:p>
                  </a:txBody>
                  <a:tcPr/>
                </a:tc>
                <a:extLst>
                  <a:ext uri="{0D108BD9-81ED-4DB2-BD59-A6C34878D82A}">
                    <a16:rowId xmlns:a16="http://schemas.microsoft.com/office/drawing/2014/main" val="10011"/>
                  </a:ext>
                </a:extLst>
              </a:tr>
              <a:tr h="311458">
                <a:tc>
                  <a:txBody>
                    <a:bodyPr/>
                    <a:lstStyle/>
                    <a:p>
                      <a:r>
                        <a:rPr lang="en-US" sz="1500" dirty="0"/>
                        <a:t>12</a:t>
                      </a:r>
                    </a:p>
                  </a:txBody>
                  <a:tcPr/>
                </a:tc>
                <a:tc>
                  <a:txBody>
                    <a:bodyPr/>
                    <a:lstStyle/>
                    <a:p>
                      <a:r>
                        <a:rPr lang="en-US" sz="1500" dirty="0"/>
                        <a:t>Use Measures in the Metric System</a:t>
                      </a:r>
                    </a:p>
                  </a:txBody>
                  <a:tcPr/>
                </a:tc>
                <a:extLst>
                  <a:ext uri="{0D108BD9-81ED-4DB2-BD59-A6C34878D82A}">
                    <a16:rowId xmlns:a16="http://schemas.microsoft.com/office/drawing/2014/main" val="10012"/>
                  </a:ext>
                </a:extLst>
              </a:tr>
              <a:tr h="311458">
                <a:tc>
                  <a:txBody>
                    <a:bodyPr/>
                    <a:lstStyle/>
                    <a:p>
                      <a:r>
                        <a:rPr lang="en-US" sz="1500" dirty="0"/>
                        <a:t>13</a:t>
                      </a:r>
                    </a:p>
                  </a:txBody>
                  <a:tcPr/>
                </a:tc>
                <a:tc>
                  <a:txBody>
                    <a:bodyPr/>
                    <a:lstStyle/>
                    <a:p>
                      <a:r>
                        <a:rPr lang="en-US" sz="1500" dirty="0"/>
                        <a:t>Use</a:t>
                      </a:r>
                      <a:r>
                        <a:rPr lang="en-US" sz="1500" baseline="0" dirty="0"/>
                        <a:t> Probability to Make Predictions</a:t>
                      </a:r>
                      <a:endParaRPr lang="en-US" sz="1500" dirty="0"/>
                    </a:p>
                  </a:txBody>
                  <a:tcPr/>
                </a:tc>
                <a:extLst>
                  <a:ext uri="{0D108BD9-81ED-4DB2-BD59-A6C34878D82A}">
                    <a16:rowId xmlns:a16="http://schemas.microsoft.com/office/drawing/2014/main" val="10013"/>
                  </a:ext>
                </a:extLst>
              </a:tr>
              <a:tr h="311458">
                <a:tc>
                  <a:txBody>
                    <a:bodyPr/>
                    <a:lstStyle/>
                    <a:p>
                      <a:r>
                        <a:rPr lang="en-US" sz="1500" dirty="0"/>
                        <a:t>14</a:t>
                      </a:r>
                    </a:p>
                  </a:txBody>
                  <a:tcPr/>
                </a:tc>
                <a:tc>
                  <a:txBody>
                    <a:bodyPr/>
                    <a:lstStyle/>
                    <a:p>
                      <a:r>
                        <a:rPr lang="en-US" sz="1500" dirty="0"/>
                        <a:t>Geometry: Classify;</a:t>
                      </a:r>
                      <a:r>
                        <a:rPr lang="en-US" sz="1500" baseline="0" dirty="0"/>
                        <a:t> </a:t>
                      </a:r>
                      <a:r>
                        <a:rPr lang="en-US" sz="1500" baseline="0" dirty="0" err="1"/>
                        <a:t>Sim</a:t>
                      </a:r>
                      <a:r>
                        <a:rPr lang="en-US" sz="1500" baseline="0" dirty="0"/>
                        <a:t>. &amp; Cong.</a:t>
                      </a:r>
                      <a:endParaRPr lang="en-US" sz="1500" dirty="0"/>
                    </a:p>
                  </a:txBody>
                  <a:tcPr/>
                </a:tc>
                <a:extLst>
                  <a:ext uri="{0D108BD9-81ED-4DB2-BD59-A6C34878D82A}">
                    <a16:rowId xmlns:a16="http://schemas.microsoft.com/office/drawing/2014/main" val="10014"/>
                  </a:ext>
                </a:extLst>
              </a:tr>
              <a:tr h="311458">
                <a:tc>
                  <a:txBody>
                    <a:bodyPr/>
                    <a:lstStyle/>
                    <a:p>
                      <a:r>
                        <a:rPr lang="en-US" sz="1500" dirty="0"/>
                        <a:t>15</a:t>
                      </a:r>
                    </a:p>
                  </a:txBody>
                  <a:tcPr/>
                </a:tc>
                <a:tc>
                  <a:txBody>
                    <a:bodyPr/>
                    <a:lstStyle/>
                    <a:p>
                      <a:r>
                        <a:rPr lang="en-US" sz="1500" dirty="0"/>
                        <a:t>Finding</a:t>
                      </a:r>
                      <a:r>
                        <a:rPr lang="en-US" sz="1500" baseline="0" dirty="0"/>
                        <a:t> Mode, Median, and Mean</a:t>
                      </a:r>
                      <a:endParaRPr lang="en-US" sz="1500" dirty="0"/>
                    </a:p>
                  </a:txBody>
                  <a:tcPr/>
                </a:tc>
                <a:extLst>
                  <a:ext uri="{0D108BD9-81ED-4DB2-BD59-A6C34878D82A}">
                    <a16:rowId xmlns:a16="http://schemas.microsoft.com/office/drawing/2014/main" val="10015"/>
                  </a:ext>
                </a:extLst>
              </a:tr>
            </a:tbl>
          </a:graphicData>
        </a:graphic>
      </p:graphicFrame>
      <p:sp>
        <p:nvSpPr>
          <p:cNvPr id="15" name="Text Placeholder 8"/>
          <p:cNvSpPr txBox="1">
            <a:spLocks/>
          </p:cNvSpPr>
          <p:nvPr/>
        </p:nvSpPr>
        <p:spPr>
          <a:xfrm>
            <a:off x="6248400" y="808038"/>
            <a:ext cx="16002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Book D</a:t>
            </a:r>
          </a:p>
        </p:txBody>
      </p:sp>
      <p:graphicFrame>
        <p:nvGraphicFramePr>
          <p:cNvPr id="16" name="Content Placeholder 10"/>
          <p:cNvGraphicFramePr>
            <a:graphicFrameLocks/>
          </p:cNvGraphicFramePr>
          <p:nvPr>
            <p:extLst>
              <p:ext uri="{D42A27DB-BD31-4B8C-83A1-F6EECF244321}">
                <p14:modId xmlns:p14="http://schemas.microsoft.com/office/powerpoint/2010/main" val="408339497"/>
              </p:ext>
            </p:extLst>
          </p:nvPr>
        </p:nvGraphicFramePr>
        <p:xfrm>
          <a:off x="4724400" y="1346200"/>
          <a:ext cx="4270375" cy="4064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3660775">
                  <a:extLst>
                    <a:ext uri="{9D8B030D-6E8A-4147-A177-3AD203B41FA5}">
                      <a16:colId xmlns:a16="http://schemas.microsoft.com/office/drawing/2014/main" val="20001"/>
                    </a:ext>
                  </a:extLst>
                </a:gridCol>
              </a:tblGrid>
              <a:tr h="370840">
                <a:tc>
                  <a:txBody>
                    <a:bodyPr/>
                    <a:lstStyle/>
                    <a:p>
                      <a:r>
                        <a:rPr lang="en-US" sz="1500" dirty="0"/>
                        <a:t>Ch.</a:t>
                      </a:r>
                    </a:p>
                  </a:txBody>
                  <a:tcPr/>
                </a:tc>
                <a:tc>
                  <a:txBody>
                    <a:bodyPr/>
                    <a:lstStyle/>
                    <a:p>
                      <a:r>
                        <a:rPr lang="en-US" sz="1500" dirty="0"/>
                        <a:t>Topic</a:t>
                      </a:r>
                    </a:p>
                  </a:txBody>
                  <a:tcPr/>
                </a:tc>
                <a:extLst>
                  <a:ext uri="{0D108BD9-81ED-4DB2-BD59-A6C34878D82A}">
                    <a16:rowId xmlns:a16="http://schemas.microsoft.com/office/drawing/2014/main" val="10000"/>
                  </a:ext>
                </a:extLst>
              </a:tr>
              <a:tr h="370840">
                <a:tc>
                  <a:txBody>
                    <a:bodyPr/>
                    <a:lstStyle/>
                    <a:p>
                      <a:r>
                        <a:rPr lang="en-US" sz="1500" dirty="0"/>
                        <a:t>1</a:t>
                      </a:r>
                    </a:p>
                  </a:txBody>
                  <a:tcPr/>
                </a:tc>
                <a:tc>
                  <a:txBody>
                    <a:bodyPr/>
                    <a:lstStyle/>
                    <a:p>
                      <a:r>
                        <a:rPr lang="en-US" sz="1500" dirty="0"/>
                        <a:t>Understand Place Value</a:t>
                      </a:r>
                    </a:p>
                  </a:txBody>
                  <a:tcPr/>
                </a:tc>
                <a:extLst>
                  <a:ext uri="{0D108BD9-81ED-4DB2-BD59-A6C34878D82A}">
                    <a16:rowId xmlns:a16="http://schemas.microsoft.com/office/drawing/2014/main" val="10001"/>
                  </a:ext>
                </a:extLst>
              </a:tr>
              <a:tr h="370840">
                <a:tc>
                  <a:txBody>
                    <a:bodyPr/>
                    <a:lstStyle/>
                    <a:p>
                      <a:r>
                        <a:rPr lang="en-US" sz="1500" dirty="0"/>
                        <a:t>2</a:t>
                      </a:r>
                    </a:p>
                  </a:txBody>
                  <a:tcPr/>
                </a:tc>
                <a:tc>
                  <a:txBody>
                    <a:bodyPr/>
                    <a:lstStyle/>
                    <a:p>
                      <a:r>
                        <a:rPr lang="en-US" sz="1500" dirty="0"/>
                        <a:t>Add and Sub. Whole #s and Dec.</a:t>
                      </a:r>
                    </a:p>
                  </a:txBody>
                  <a:tcPr/>
                </a:tc>
                <a:extLst>
                  <a:ext uri="{0D108BD9-81ED-4DB2-BD59-A6C34878D82A}">
                    <a16:rowId xmlns:a16="http://schemas.microsoft.com/office/drawing/2014/main" val="10002"/>
                  </a:ext>
                </a:extLst>
              </a:tr>
              <a:tr h="370840">
                <a:tc>
                  <a:txBody>
                    <a:bodyPr/>
                    <a:lstStyle/>
                    <a:p>
                      <a:r>
                        <a:rPr lang="en-US" sz="1500" dirty="0"/>
                        <a:t>3</a:t>
                      </a:r>
                    </a:p>
                  </a:txBody>
                  <a:tcPr/>
                </a:tc>
                <a:tc>
                  <a:txBody>
                    <a:bodyPr/>
                    <a:lstStyle/>
                    <a:p>
                      <a:r>
                        <a:rPr lang="en-US" sz="1500" dirty="0"/>
                        <a:t>Multiply and Divide Whole Numbers</a:t>
                      </a:r>
                    </a:p>
                  </a:txBody>
                  <a:tcPr/>
                </a:tc>
                <a:extLst>
                  <a:ext uri="{0D108BD9-81ED-4DB2-BD59-A6C34878D82A}">
                    <a16:rowId xmlns:a16="http://schemas.microsoft.com/office/drawing/2014/main" val="10003"/>
                  </a:ext>
                </a:extLst>
              </a:tr>
              <a:tr h="370840">
                <a:tc>
                  <a:txBody>
                    <a:bodyPr/>
                    <a:lstStyle/>
                    <a:p>
                      <a:r>
                        <a:rPr lang="en-US" sz="1500" dirty="0"/>
                        <a:t>4</a:t>
                      </a:r>
                    </a:p>
                  </a:txBody>
                  <a:tcPr/>
                </a:tc>
                <a:tc>
                  <a:txBody>
                    <a:bodyPr/>
                    <a:lstStyle/>
                    <a:p>
                      <a:r>
                        <a:rPr lang="en-US" sz="1500" dirty="0"/>
                        <a:t>Multiply and Divide Decimals</a:t>
                      </a:r>
                    </a:p>
                  </a:txBody>
                  <a:tcPr/>
                </a:tc>
                <a:extLst>
                  <a:ext uri="{0D108BD9-81ED-4DB2-BD59-A6C34878D82A}">
                    <a16:rowId xmlns:a16="http://schemas.microsoft.com/office/drawing/2014/main" val="10004"/>
                  </a:ext>
                </a:extLst>
              </a:tr>
              <a:tr h="370840">
                <a:tc>
                  <a:txBody>
                    <a:bodyPr/>
                    <a:lstStyle/>
                    <a:p>
                      <a:r>
                        <a:rPr lang="en-US" sz="1500" dirty="0"/>
                        <a:t>5</a:t>
                      </a:r>
                    </a:p>
                  </a:txBody>
                  <a:tcPr/>
                </a:tc>
                <a:tc>
                  <a:txBody>
                    <a:bodyPr/>
                    <a:lstStyle/>
                    <a:p>
                      <a:r>
                        <a:rPr lang="en-US" sz="1500" dirty="0"/>
                        <a:t>Add and Subtract Fractions</a:t>
                      </a:r>
                    </a:p>
                  </a:txBody>
                  <a:tcPr/>
                </a:tc>
                <a:extLst>
                  <a:ext uri="{0D108BD9-81ED-4DB2-BD59-A6C34878D82A}">
                    <a16:rowId xmlns:a16="http://schemas.microsoft.com/office/drawing/2014/main" val="10005"/>
                  </a:ext>
                </a:extLst>
              </a:tr>
              <a:tr h="370840">
                <a:tc>
                  <a:txBody>
                    <a:bodyPr/>
                    <a:lstStyle/>
                    <a:p>
                      <a:r>
                        <a:rPr lang="en-US" sz="1500" dirty="0"/>
                        <a:t>6</a:t>
                      </a:r>
                    </a:p>
                  </a:txBody>
                  <a:tcPr/>
                </a:tc>
                <a:tc>
                  <a:txBody>
                    <a:bodyPr/>
                    <a:lstStyle/>
                    <a:p>
                      <a:r>
                        <a:rPr lang="en-US" sz="1500" dirty="0"/>
                        <a:t>Multiply and Divide Fractions</a:t>
                      </a:r>
                    </a:p>
                  </a:txBody>
                  <a:tcPr/>
                </a:tc>
                <a:extLst>
                  <a:ext uri="{0D108BD9-81ED-4DB2-BD59-A6C34878D82A}">
                    <a16:rowId xmlns:a16="http://schemas.microsoft.com/office/drawing/2014/main" val="10006"/>
                  </a:ext>
                </a:extLst>
              </a:tr>
              <a:tr h="370840">
                <a:tc>
                  <a:txBody>
                    <a:bodyPr/>
                    <a:lstStyle/>
                    <a:p>
                      <a:r>
                        <a:rPr lang="en-US" sz="1500" dirty="0"/>
                        <a:t>7</a:t>
                      </a:r>
                    </a:p>
                  </a:txBody>
                  <a:tcPr/>
                </a:tc>
                <a:tc>
                  <a:txBody>
                    <a:bodyPr/>
                    <a:lstStyle/>
                    <a:p>
                      <a:r>
                        <a:rPr lang="en-US" sz="1500" dirty="0"/>
                        <a:t>Use Measures in the Customary &amp; Metric System</a:t>
                      </a:r>
                    </a:p>
                  </a:txBody>
                  <a:tcPr/>
                </a:tc>
                <a:extLst>
                  <a:ext uri="{0D108BD9-81ED-4DB2-BD59-A6C34878D82A}">
                    <a16:rowId xmlns:a16="http://schemas.microsoft.com/office/drawing/2014/main" val="10007"/>
                  </a:ext>
                </a:extLst>
              </a:tr>
              <a:tr h="370840">
                <a:tc>
                  <a:txBody>
                    <a:bodyPr/>
                    <a:lstStyle/>
                    <a:p>
                      <a:r>
                        <a:rPr lang="en-US" sz="1500" dirty="0"/>
                        <a:t>8</a:t>
                      </a:r>
                    </a:p>
                  </a:txBody>
                  <a:tcPr/>
                </a:tc>
                <a:tc>
                  <a:txBody>
                    <a:bodyPr/>
                    <a:lstStyle/>
                    <a:p>
                      <a:r>
                        <a:rPr lang="en-US" sz="1500" dirty="0"/>
                        <a:t>Geometry:</a:t>
                      </a:r>
                      <a:r>
                        <a:rPr lang="en-US" sz="1500" baseline="0" dirty="0"/>
                        <a:t> Understand Concepts of Volume</a:t>
                      </a:r>
                      <a:endParaRPr lang="en-US" sz="1500" dirty="0"/>
                    </a:p>
                  </a:txBody>
                  <a:tcPr/>
                </a:tc>
                <a:extLst>
                  <a:ext uri="{0D108BD9-81ED-4DB2-BD59-A6C34878D82A}">
                    <a16:rowId xmlns:a16="http://schemas.microsoft.com/office/drawing/2014/main" val="10008"/>
                  </a:ext>
                </a:extLst>
              </a:tr>
              <a:tr h="370840">
                <a:tc>
                  <a:txBody>
                    <a:bodyPr/>
                    <a:lstStyle/>
                    <a:p>
                      <a:r>
                        <a:rPr lang="en-US" sz="1500" dirty="0"/>
                        <a:t>9</a:t>
                      </a:r>
                    </a:p>
                  </a:txBody>
                  <a:tcPr/>
                </a:tc>
                <a:tc>
                  <a:txBody>
                    <a:bodyPr/>
                    <a:lstStyle/>
                    <a:p>
                      <a:r>
                        <a:rPr lang="en-US" sz="1500" dirty="0"/>
                        <a:t>Geometry: Coordinate Plane</a:t>
                      </a:r>
                      <a:r>
                        <a:rPr lang="en-US" sz="1500" baseline="0" dirty="0"/>
                        <a:t> and Two-Dimensional Shapes</a:t>
                      </a:r>
                      <a:endParaRPr lang="en-US" sz="1500" dirty="0"/>
                    </a:p>
                  </a:txBody>
                  <a:tcPr/>
                </a:tc>
                <a:extLst>
                  <a:ext uri="{0D108BD9-81ED-4DB2-BD59-A6C34878D82A}">
                    <a16:rowId xmlns:a16="http://schemas.microsoft.com/office/drawing/2014/main" val="10009"/>
                  </a:ext>
                </a:extLst>
              </a:tr>
            </a:tbl>
          </a:graphicData>
        </a:graphic>
      </p:graphicFrame>
      <p:sp>
        <p:nvSpPr>
          <p:cNvPr id="18" name="Oval 17"/>
          <p:cNvSpPr/>
          <p:nvPr/>
        </p:nvSpPr>
        <p:spPr>
          <a:xfrm>
            <a:off x="5943600" y="914400"/>
            <a:ext cx="1676400" cy="5945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1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22238"/>
            <a:ext cx="8382000" cy="868362"/>
          </a:xfrm>
        </p:spPr>
        <p:txBody>
          <a:bodyPr>
            <a:normAutofit fontScale="90000"/>
          </a:bodyPr>
          <a:lstStyle/>
          <a:p>
            <a:r>
              <a:rPr lang="en-US" sz="2700" dirty="0"/>
              <a:t>Publishers’ Criterion 3: Focus and Coherence Through Supporting Work </a:t>
            </a:r>
            <a:r>
              <a:rPr lang="en-US" dirty="0"/>
              <a:t>– </a:t>
            </a:r>
            <a:r>
              <a:rPr lang="en-US" sz="1800" dirty="0"/>
              <a:t>Supporting content enhances focus and coherence simultaneously by engaging students in the major work of the grade.</a:t>
            </a:r>
          </a:p>
        </p:txBody>
      </p:sp>
      <p:sp>
        <p:nvSpPr>
          <p:cNvPr id="13" name="Text Placeholder 6"/>
          <p:cNvSpPr txBox="1">
            <a:spLocks/>
          </p:cNvSpPr>
          <p:nvPr/>
        </p:nvSpPr>
        <p:spPr>
          <a:xfrm>
            <a:off x="1447800" y="960438"/>
            <a:ext cx="28956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a:t>Worksheet E (1.MD.C.4)</a:t>
            </a:r>
          </a:p>
        </p:txBody>
      </p:sp>
      <p:sp>
        <p:nvSpPr>
          <p:cNvPr id="15" name="Text Placeholder 8"/>
          <p:cNvSpPr txBox="1">
            <a:spLocks/>
          </p:cNvSpPr>
          <p:nvPr/>
        </p:nvSpPr>
        <p:spPr>
          <a:xfrm>
            <a:off x="4953000" y="960438"/>
            <a:ext cx="28956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a:t>Worksheet F (1.MD.C.4)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524000"/>
            <a:ext cx="69723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id:image001.png@01CE61DE.546F301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43462" y="1626683"/>
            <a:ext cx="3114675" cy="4572000"/>
          </a:xfrm>
          <a:prstGeom prst="rect">
            <a:avLst/>
          </a:prstGeom>
          <a:noFill/>
          <a:ln>
            <a:noFill/>
          </a:ln>
        </p:spPr>
      </p:pic>
    </p:spTree>
    <p:extLst>
      <p:ext uri="{BB962C8B-B14F-4D97-AF65-F5344CB8AC3E}">
        <p14:creationId xmlns:p14="http://schemas.microsoft.com/office/powerpoint/2010/main" val="360510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22238"/>
            <a:ext cx="8382000" cy="868362"/>
          </a:xfrm>
        </p:spPr>
        <p:txBody>
          <a:bodyPr>
            <a:normAutofit fontScale="90000"/>
          </a:bodyPr>
          <a:lstStyle/>
          <a:p>
            <a:r>
              <a:rPr lang="en-US" sz="2700" dirty="0"/>
              <a:t>Publishers’ Criterion 3: Focus and Coherence Through Supporting Work </a:t>
            </a:r>
            <a:r>
              <a:rPr lang="en-US" dirty="0"/>
              <a:t>– </a:t>
            </a:r>
            <a:r>
              <a:rPr lang="en-US" sz="1800" dirty="0"/>
              <a:t>Supporting content enhances focus and coherence simultaneously by engaging students in the major work of the grade.</a:t>
            </a:r>
          </a:p>
        </p:txBody>
      </p:sp>
      <p:sp>
        <p:nvSpPr>
          <p:cNvPr id="13" name="Text Placeholder 6"/>
          <p:cNvSpPr txBox="1">
            <a:spLocks/>
          </p:cNvSpPr>
          <p:nvPr/>
        </p:nvSpPr>
        <p:spPr>
          <a:xfrm>
            <a:off x="1447800" y="960438"/>
            <a:ext cx="28956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a:t>Worksheet E (1.MD.C.4)</a:t>
            </a:r>
          </a:p>
        </p:txBody>
      </p:sp>
      <p:sp>
        <p:nvSpPr>
          <p:cNvPr id="15" name="Text Placeholder 8"/>
          <p:cNvSpPr txBox="1">
            <a:spLocks/>
          </p:cNvSpPr>
          <p:nvPr/>
        </p:nvSpPr>
        <p:spPr>
          <a:xfrm>
            <a:off x="4953000" y="960438"/>
            <a:ext cx="28956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a:t>Worksheet F (1.MD.C.4)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524000"/>
            <a:ext cx="69723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4883888" y="1142999"/>
            <a:ext cx="2812312" cy="53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id:image001.png@01CE61DE.546F301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43462" y="1626683"/>
            <a:ext cx="3114675" cy="4572000"/>
          </a:xfrm>
          <a:prstGeom prst="rect">
            <a:avLst/>
          </a:prstGeom>
          <a:noFill/>
          <a:ln>
            <a:noFill/>
          </a:ln>
        </p:spPr>
      </p:pic>
    </p:spTree>
    <p:extLst>
      <p:ext uri="{BB962C8B-B14F-4D97-AF65-F5344CB8AC3E}">
        <p14:creationId xmlns:p14="http://schemas.microsoft.com/office/powerpoint/2010/main" val="73456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Rigor and Balance </a:t>
            </a:r>
            <a:br>
              <a:rPr lang="en-US" b="1" dirty="0"/>
            </a:br>
            <a:r>
              <a:rPr lang="en-US" sz="2000" b="1" dirty="0"/>
              <a:t>(Criterion #4 in K-8 and #2 in HS)</a:t>
            </a:r>
          </a:p>
        </p:txBody>
      </p:sp>
      <p:sp>
        <p:nvSpPr>
          <p:cNvPr id="4" name="Content Placeholder 3"/>
          <p:cNvSpPr>
            <a:spLocks noGrp="1"/>
          </p:cNvSpPr>
          <p:nvPr>
            <p:ph sz="half" idx="2"/>
          </p:nvPr>
        </p:nvSpPr>
        <p:spPr>
          <a:xfrm>
            <a:off x="8153400" y="533400"/>
            <a:ext cx="7543800" cy="4525963"/>
          </a:xfrm>
        </p:spPr>
        <p:txBody>
          <a:bodyPr>
            <a:normAutofit/>
          </a:bodyPr>
          <a:lstStyle/>
          <a:p>
            <a:endParaRPr lang="en-US" sz="2400" dirty="0"/>
          </a:p>
          <a:p>
            <a:endParaRPr lang="en-US" sz="2400" dirty="0"/>
          </a:p>
        </p:txBody>
      </p:sp>
      <p:sp>
        <p:nvSpPr>
          <p:cNvPr id="3" name="Content Placeholder 2"/>
          <p:cNvSpPr>
            <a:spLocks noGrp="1"/>
          </p:cNvSpPr>
          <p:nvPr>
            <p:ph sz="half" idx="1"/>
          </p:nvPr>
        </p:nvSpPr>
        <p:spPr>
          <a:xfrm>
            <a:off x="457200" y="1295400"/>
            <a:ext cx="8077200" cy="4830763"/>
          </a:xfrm>
        </p:spPr>
        <p:txBody>
          <a:bodyPr>
            <a:normAutofit/>
          </a:bodyPr>
          <a:lstStyle/>
          <a:p>
            <a:pPr marL="0" indent="0">
              <a:buNone/>
            </a:pPr>
            <a:r>
              <a:rPr lang="en-US" sz="2200" b="1" dirty="0"/>
              <a:t>Materials and tools reflect the balances in the Standards and help students meet the Standards’ rigorous expectations, by:</a:t>
            </a:r>
          </a:p>
          <a:p>
            <a:pPr marL="0" indent="0">
              <a:buNone/>
            </a:pPr>
            <a:endParaRPr lang="en-US" sz="2200" b="1" dirty="0"/>
          </a:p>
          <a:p>
            <a:pPr marL="457200" indent="-457200">
              <a:buFont typeface="+mj-lt"/>
              <a:buAutoNum type="alphaLcParenR"/>
            </a:pPr>
            <a:r>
              <a:rPr lang="en-US" sz="2000" dirty="0"/>
              <a:t>Developing students’ </a:t>
            </a:r>
            <a:r>
              <a:rPr lang="en-US" sz="2000" b="1" u="sng" dirty="0"/>
              <a:t>conceptual understanding</a:t>
            </a:r>
            <a:r>
              <a:rPr lang="en-US" sz="2000" b="1" dirty="0"/>
              <a:t> </a:t>
            </a:r>
            <a:r>
              <a:rPr lang="en-US" sz="2000" dirty="0"/>
              <a:t>of key mathematical concepts, where called for in specific content standards or cluster headings</a:t>
            </a:r>
          </a:p>
          <a:p>
            <a:pPr marL="457200" indent="-457200">
              <a:buFont typeface="+mj-lt"/>
              <a:buAutoNum type="alphaLcParenR"/>
            </a:pPr>
            <a:r>
              <a:rPr lang="en-US" sz="2000" dirty="0"/>
              <a:t>Giving attention throughout the year to individual standards that set an expectation of </a:t>
            </a:r>
            <a:r>
              <a:rPr lang="en-US" sz="2000" b="1" u="sng" dirty="0"/>
              <a:t>procedural skill and fluency</a:t>
            </a:r>
            <a:r>
              <a:rPr lang="en-US" sz="2000" dirty="0"/>
              <a:t>.</a:t>
            </a:r>
          </a:p>
          <a:p>
            <a:pPr marL="457200" indent="-457200">
              <a:buFont typeface="+mj-lt"/>
              <a:buAutoNum type="alphaLcParenR"/>
            </a:pPr>
            <a:r>
              <a:rPr lang="en-US" sz="2000" dirty="0"/>
              <a:t>Allowing teachers and students using the materials as designed to spend sufficient time working with engaging </a:t>
            </a:r>
            <a:r>
              <a:rPr lang="en-US" sz="2000" b="1" u="sng" dirty="0"/>
              <a:t>applications</a:t>
            </a:r>
            <a:r>
              <a:rPr lang="en-US" sz="2000" dirty="0"/>
              <a:t>, without losing focus on the major work of each grade.</a:t>
            </a:r>
          </a:p>
          <a:p>
            <a:endParaRPr lang="en-US" dirty="0"/>
          </a:p>
          <a:p>
            <a:endParaRPr lang="en-US" dirty="0"/>
          </a:p>
        </p:txBody>
      </p:sp>
    </p:spTree>
    <p:extLst>
      <p:ext uri="{BB962C8B-B14F-4D97-AF65-F5344CB8AC3E}">
        <p14:creationId xmlns:p14="http://schemas.microsoft.com/office/powerpoint/2010/main" val="2170319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dirty="0"/>
              <a:t>Which aspect of rigor is expected when?</a:t>
            </a:r>
          </a:p>
        </p:txBody>
      </p:sp>
      <p:sp>
        <p:nvSpPr>
          <p:cNvPr id="2" name="TextBox 1"/>
          <p:cNvSpPr txBox="1"/>
          <p:nvPr/>
        </p:nvSpPr>
        <p:spPr>
          <a:xfrm>
            <a:off x="685800" y="1143000"/>
            <a:ext cx="7924800" cy="4419600"/>
          </a:xfrm>
          <a:prstGeom prst="rect">
            <a:avLst/>
          </a:prstGeom>
        </p:spPr>
        <p:txBody>
          <a:bodyPr vert="horz" wrap="square" lIns="91440" tIns="45720" rIns="91440" bIns="45720" rtlCol="0">
            <a:normAutofit/>
          </a:bodyPr>
          <a:lstStyle/>
          <a:p>
            <a:endParaRPr lang="en-US" sz="2800" dirty="0">
              <a:solidFill>
                <a:schemeClr val="tx1">
                  <a:lumMod val="50000"/>
                  <a:lumOff val="50000"/>
                </a:schemeClr>
              </a:solidFill>
            </a:endParaRPr>
          </a:p>
        </p:txBody>
      </p:sp>
      <p:sp>
        <p:nvSpPr>
          <p:cNvPr id="3" name="TextBox 2"/>
          <p:cNvSpPr txBox="1"/>
          <p:nvPr/>
        </p:nvSpPr>
        <p:spPr>
          <a:xfrm>
            <a:off x="533400" y="1676400"/>
            <a:ext cx="8077200" cy="4343400"/>
          </a:xfrm>
          <a:prstGeom prst="rect">
            <a:avLst/>
          </a:prstGeom>
        </p:spPr>
        <p:txBody>
          <a:bodyPr vert="horz" wrap="square" lIns="91440" tIns="45720" rIns="91440" bIns="45720" rtlCol="0">
            <a:normAutofit/>
          </a:bodyPr>
          <a:lstStyle/>
          <a:p>
            <a:endParaRPr lang="en-US" sz="2800" dirty="0">
              <a:solidFill>
                <a:schemeClr val="tx1">
                  <a:lumMod val="50000"/>
                  <a:lumOff val="50000"/>
                </a:schemeClr>
              </a:solidFill>
            </a:endParaRPr>
          </a:p>
        </p:txBody>
      </p:sp>
      <p:sp>
        <p:nvSpPr>
          <p:cNvPr id="5" name="TextBox 4"/>
          <p:cNvSpPr txBox="1"/>
          <p:nvPr/>
        </p:nvSpPr>
        <p:spPr>
          <a:xfrm>
            <a:off x="533400" y="1524000"/>
            <a:ext cx="8077200" cy="4419600"/>
          </a:xfrm>
          <a:prstGeom prst="rect">
            <a:avLst/>
          </a:prstGeom>
        </p:spPr>
        <p:txBody>
          <a:bodyPr vert="horz" wrap="square" lIns="91440" tIns="45720" rIns="91440" bIns="45720" rtlCol="0">
            <a:normAutofit/>
          </a:bodyPr>
          <a:lstStyle/>
          <a:p>
            <a:endParaRPr lang="en-US" sz="2800" dirty="0">
              <a:solidFill>
                <a:schemeClr val="tx1">
                  <a:lumMod val="50000"/>
                  <a:lumOff val="50000"/>
                </a:schemeClr>
              </a:solidFill>
            </a:endParaRPr>
          </a:p>
        </p:txBody>
      </p:sp>
      <p:sp>
        <p:nvSpPr>
          <p:cNvPr id="7" name="TextBox 6"/>
          <p:cNvSpPr txBox="1"/>
          <p:nvPr/>
        </p:nvSpPr>
        <p:spPr>
          <a:xfrm>
            <a:off x="509649" y="1167740"/>
            <a:ext cx="7924800" cy="4419600"/>
          </a:xfrm>
          <a:prstGeom prst="rect">
            <a:avLst/>
          </a:prstGeom>
        </p:spPr>
        <p:txBody>
          <a:bodyPr vert="horz" wrap="square" lIns="91440" tIns="45720" rIns="91440" bIns="45720" rtlCol="0">
            <a:normAutofit/>
          </a:bodyPr>
          <a:lstStyle/>
          <a:p>
            <a:endParaRPr lang="en-US" sz="2800" dirty="0">
              <a:solidFill>
                <a:schemeClr val="tx1">
                  <a:lumMod val="50000"/>
                  <a:lumOff val="50000"/>
                </a:schemeClr>
              </a:solidFill>
            </a:endParaRPr>
          </a:p>
        </p:txBody>
      </p:sp>
      <p:sp>
        <p:nvSpPr>
          <p:cNvPr id="8" name="Rectangle 7"/>
          <p:cNvSpPr/>
          <p:nvPr/>
        </p:nvSpPr>
        <p:spPr>
          <a:xfrm>
            <a:off x="685800" y="1197428"/>
            <a:ext cx="7467600" cy="5355312"/>
          </a:xfrm>
          <a:prstGeom prst="rect">
            <a:avLst/>
          </a:prstGeom>
        </p:spPr>
        <p:txBody>
          <a:bodyPr wrap="square">
            <a:spAutoFit/>
          </a:bodyPr>
          <a:lstStyle/>
          <a:p>
            <a:r>
              <a:rPr lang="en-US" dirty="0"/>
              <a:t>1.    5.NBT.B.5  Fluently multiply multi-digit whole numbers using the standard algorithm.</a:t>
            </a:r>
          </a:p>
          <a:p>
            <a:endParaRPr lang="en-US" dirty="0"/>
          </a:p>
          <a:p>
            <a:endParaRPr lang="en-US" dirty="0"/>
          </a:p>
          <a:p>
            <a:r>
              <a:rPr lang="en-US" dirty="0"/>
              <a:t>2.    A-REI.D.10  Understand that the graph of an equation in two variables is the set of all its solutions plotted in the coordinate plane, often forming a curve (which could be a line.)</a:t>
            </a:r>
          </a:p>
          <a:p>
            <a:endParaRPr lang="en-US" dirty="0"/>
          </a:p>
          <a:p>
            <a:endParaRPr lang="en-US" dirty="0"/>
          </a:p>
          <a:p>
            <a:r>
              <a:rPr lang="en-US" dirty="0"/>
              <a:t>3.     2.NBT.B.9  Explain why addition and subtraction strategies work, using place value and the properties of operations.</a:t>
            </a:r>
          </a:p>
          <a:p>
            <a:endParaRPr lang="en-US" dirty="0"/>
          </a:p>
          <a:p>
            <a:endParaRPr lang="en-US" dirty="0"/>
          </a:p>
          <a:p>
            <a:r>
              <a:rPr lang="en-US" dirty="0"/>
              <a:t>4.     8.EE.C.8c  Solve real-world and mathematical problems leading to two linear equations in two variables.  </a:t>
            </a:r>
            <a:r>
              <a:rPr lang="en-US" i="1" dirty="0"/>
              <a:t>For example, given coordinates for two pairs of points, determine whether the line through the first pair of points intersects the line through the second pair.</a:t>
            </a:r>
            <a:endParaRPr lang="en-US" dirty="0"/>
          </a:p>
          <a:p>
            <a:endParaRPr lang="en-US" dirty="0"/>
          </a:p>
          <a:p>
            <a:endParaRPr lang="en-US" dirty="0"/>
          </a:p>
        </p:txBody>
      </p:sp>
    </p:spTree>
    <p:extLst>
      <p:ext uri="{BB962C8B-B14F-4D97-AF65-F5344CB8AC3E}">
        <p14:creationId xmlns:p14="http://schemas.microsoft.com/office/powerpoint/2010/main" val="124395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33400" y="1905000"/>
            <a:ext cx="793303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ts val="1200"/>
              </a:spcBef>
              <a:spcAft>
                <a:spcPts val="1200"/>
              </a:spcAft>
              <a:buClrTx/>
              <a:buSzTx/>
              <a:buFont typeface="+mj-lt"/>
              <a:buAutoNum type="arabicParenR"/>
              <a:tabLst/>
            </a:pPr>
            <a:r>
              <a:rPr kumimoji="0" lang="en-US" sz="2400" u="none" strike="noStrike" cap="none" normalizeH="0" baseline="0" dirty="0">
                <a:ln>
                  <a:noFill/>
                </a:ln>
                <a:solidFill>
                  <a:schemeClr val="tx2">
                    <a:lumMod val="75000"/>
                  </a:schemeClr>
                </a:solidFill>
                <a:effectLst/>
                <a:latin typeface="Lucida Sans" panose="020B0602030504020204" pitchFamily="34" charset="0"/>
                <a:ea typeface="Calibri" pitchFamily="34" charset="0"/>
                <a:cs typeface="Arial" pitchFamily="34" charset="0"/>
              </a:rPr>
              <a:t>The three aspects of rigor are not always separate in materials. </a:t>
            </a:r>
          </a:p>
          <a:p>
            <a:pPr marL="457200" marR="0" lvl="0" indent="-457200" algn="l" defTabSz="914400" rtl="0" eaLnBrk="1" fontAlgn="base" latinLnBrk="0" hangingPunct="1">
              <a:lnSpc>
                <a:spcPct val="100000"/>
              </a:lnSpc>
              <a:spcBef>
                <a:spcPts val="1200"/>
              </a:spcBef>
              <a:spcAft>
                <a:spcPts val="1200"/>
              </a:spcAft>
              <a:buClrTx/>
              <a:buSzTx/>
              <a:buFont typeface="+mj-lt"/>
              <a:buAutoNum type="arabicParenR"/>
              <a:tabLst/>
            </a:pPr>
            <a:r>
              <a:rPr kumimoji="0" lang="en-US" sz="2400" u="none" strike="noStrike" cap="none" normalizeH="0" baseline="0" dirty="0">
                <a:ln>
                  <a:noFill/>
                </a:ln>
                <a:solidFill>
                  <a:schemeClr val="tx2">
                    <a:lumMod val="75000"/>
                  </a:schemeClr>
                </a:solidFill>
                <a:effectLst/>
                <a:latin typeface="Lucida Sans" panose="020B0602030504020204" pitchFamily="34" charset="0"/>
                <a:ea typeface="Calibri" pitchFamily="34" charset="0"/>
                <a:cs typeface="Arial" pitchFamily="34" charset="0"/>
              </a:rPr>
              <a:t>Nor are the three aspects of rigor always together in materials. </a:t>
            </a:r>
          </a:p>
        </p:txBody>
      </p:sp>
      <p:sp>
        <p:nvSpPr>
          <p:cNvPr id="6" name="Title 5"/>
          <p:cNvSpPr>
            <a:spLocks noGrp="1"/>
          </p:cNvSpPr>
          <p:nvPr>
            <p:ph type="title"/>
          </p:nvPr>
        </p:nvSpPr>
        <p:spPr/>
        <p:txBody>
          <a:bodyPr>
            <a:noAutofit/>
          </a:bodyPr>
          <a:lstStyle/>
          <a:p>
            <a:r>
              <a:rPr lang="en-US" b="1" dirty="0"/>
              <a:t>Additional Aspects of the Rigor and Balance Criterion </a:t>
            </a:r>
          </a:p>
        </p:txBody>
      </p:sp>
    </p:spTree>
    <p:extLst>
      <p:ext uri="{BB962C8B-B14F-4D97-AF65-F5344CB8AC3E}">
        <p14:creationId xmlns:p14="http://schemas.microsoft.com/office/powerpoint/2010/main" val="388575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legged stool</a:t>
            </a:r>
          </a:p>
        </p:txBody>
      </p:sp>
      <p:sp>
        <p:nvSpPr>
          <p:cNvPr id="4" name="Content Placeholder 3"/>
          <p:cNvSpPr>
            <a:spLocks noGrp="1"/>
          </p:cNvSpPr>
          <p:nvPr>
            <p:ph sz="half" idx="2"/>
          </p:nvPr>
        </p:nvSpPr>
        <p:spPr/>
        <p:txBody>
          <a:bodyPr/>
          <a:lstStyle/>
          <a:p>
            <a:r>
              <a:rPr lang="en-US" dirty="0"/>
              <a:t> </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42277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62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b="1" dirty="0">
                <a:solidFill>
                  <a:srgbClr val="17375E"/>
                </a:solidFill>
              </a:rPr>
              <a:t>Frequently Asked Questions</a:t>
            </a:r>
          </a:p>
        </p:txBody>
      </p:sp>
      <p:sp>
        <p:nvSpPr>
          <p:cNvPr id="3" name="Content Placeholder 2"/>
          <p:cNvSpPr>
            <a:spLocks noGrp="1"/>
          </p:cNvSpPr>
          <p:nvPr>
            <p:ph idx="1"/>
          </p:nvPr>
        </p:nvSpPr>
        <p:spPr/>
        <p:txBody>
          <a:bodyPr rtlCol="0">
            <a:normAutofit/>
          </a:bodyPr>
          <a:lstStyle/>
          <a:p>
            <a:pPr marL="342900" indent="-342900" eaLnBrk="1" fontAlgn="auto" hangingPunct="1">
              <a:spcAft>
                <a:spcPts val="0"/>
              </a:spcAft>
              <a:buFont typeface="Wingdings" pitchFamily="2" charset="2"/>
              <a:buChar char="§"/>
              <a:defRPr/>
            </a:pPr>
            <a:r>
              <a:rPr lang="en-US" dirty="0"/>
              <a:t>How can we assess fluency other than giving a timed test?</a:t>
            </a:r>
          </a:p>
          <a:p>
            <a:pPr eaLnBrk="1" fontAlgn="auto" hangingPunct="1">
              <a:spcAft>
                <a:spcPts val="0"/>
              </a:spcAft>
              <a:buFont typeface="Arial" pitchFamily="34" charset="0"/>
              <a:buNone/>
              <a:defRPr/>
            </a:pPr>
            <a:endParaRPr lang="en-US" dirty="0"/>
          </a:p>
          <a:p>
            <a:pPr marL="342900" indent="-342900" eaLnBrk="1" fontAlgn="auto" hangingPunct="1">
              <a:spcAft>
                <a:spcPts val="0"/>
              </a:spcAft>
              <a:buFont typeface="Wingdings" pitchFamily="2" charset="2"/>
              <a:buChar char="§"/>
              <a:defRPr/>
            </a:pPr>
            <a:r>
              <a:rPr lang="en-US" dirty="0"/>
              <a:t>What does conceptual understanding look like?  How can we assess it?</a:t>
            </a:r>
          </a:p>
          <a:p>
            <a:pPr eaLnBrk="1" fontAlgn="auto" hangingPunct="1">
              <a:spcAft>
                <a:spcPts val="0"/>
              </a:spcAft>
              <a:buFont typeface="Arial" pitchFamily="34" charset="0"/>
              <a:buNone/>
              <a:defRPr/>
            </a:pPr>
            <a:endParaRPr lang="en-US" dirty="0"/>
          </a:p>
          <a:p>
            <a:pPr marL="342900" indent="-342900" eaLnBrk="1" fontAlgn="auto" hangingPunct="1">
              <a:spcAft>
                <a:spcPts val="0"/>
              </a:spcAft>
              <a:buFont typeface="Wingdings" pitchFamily="2" charset="2"/>
              <a:buChar char="§"/>
              <a:defRPr/>
            </a:pPr>
            <a:r>
              <a:rPr lang="en-US" dirty="0"/>
              <a:t>Aren’t the Common Core State Standards for Math all about application and meaningful tasks?</a:t>
            </a:r>
          </a:p>
        </p:txBody>
      </p:sp>
    </p:spTree>
    <p:extLst>
      <p:ext uri="{BB962C8B-B14F-4D97-AF65-F5344CB8AC3E}">
        <p14:creationId xmlns:p14="http://schemas.microsoft.com/office/powerpoint/2010/main" val="80155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Three Shifts in Mathematics</a:t>
            </a:r>
          </a:p>
        </p:txBody>
      </p:sp>
      <p:sp>
        <p:nvSpPr>
          <p:cNvPr id="3" name="Content Placeholder 2"/>
          <p:cNvSpPr>
            <a:spLocks noGrp="1"/>
          </p:cNvSpPr>
          <p:nvPr>
            <p:ph sz="half" idx="1"/>
          </p:nvPr>
        </p:nvSpPr>
        <p:spPr/>
        <p:txBody>
          <a:bodyPr>
            <a:normAutofit/>
          </a:bodyPr>
          <a:lstStyle/>
          <a:p>
            <a:endParaRPr lang="en-US" dirty="0"/>
          </a:p>
          <a:p>
            <a:r>
              <a:rPr lang="en-US" b="1" dirty="0">
                <a:solidFill>
                  <a:srgbClr val="C00000"/>
                </a:solidFill>
              </a:rPr>
              <a:t>Focus</a:t>
            </a:r>
            <a:r>
              <a:rPr lang="en-US" dirty="0"/>
              <a:t> strongly where the standards focus</a:t>
            </a:r>
          </a:p>
          <a:p>
            <a:r>
              <a:rPr lang="en-US" b="1" dirty="0">
                <a:solidFill>
                  <a:srgbClr val="C00000"/>
                </a:solidFill>
              </a:rPr>
              <a:t>Coherence</a:t>
            </a:r>
            <a:r>
              <a:rPr lang="en-US" dirty="0"/>
              <a:t>: Think across grades and link to major topics within grades</a:t>
            </a:r>
          </a:p>
          <a:p>
            <a:r>
              <a:rPr lang="en-US" b="1" dirty="0">
                <a:solidFill>
                  <a:srgbClr val="C00000"/>
                </a:solidFill>
              </a:rPr>
              <a:t>Rigor</a:t>
            </a:r>
            <a:r>
              <a:rPr lang="en-US" dirty="0"/>
              <a:t>: Require conceptual understanding, fluency, and application</a:t>
            </a:r>
          </a:p>
        </p:txBody>
      </p:sp>
      <p:pic>
        <p:nvPicPr>
          <p:cNvPr id="5" name="Content Placeholder 4" descr="CCSSCover.PNG"/>
          <p:cNvPicPr>
            <a:picLocks noGrp="1" noChangeAspect="1"/>
          </p:cNvPicPr>
          <p:nvPr>
            <p:ph sz="half" idx="2"/>
          </p:nvPr>
        </p:nvPicPr>
        <p:blipFill>
          <a:blip r:embed="rId3" cstate="print"/>
          <a:stretch>
            <a:fillRect/>
          </a:stretch>
        </p:blipFill>
        <p:spPr>
          <a:xfrm>
            <a:off x="4912374" y="1600200"/>
            <a:ext cx="3510252" cy="4525963"/>
          </a:xfrm>
        </p:spPr>
      </p:pic>
    </p:spTree>
    <p:extLst>
      <p:ext uri="{BB962C8B-B14F-4D97-AF65-F5344CB8AC3E}">
        <p14:creationId xmlns:p14="http://schemas.microsoft.com/office/powerpoint/2010/main" val="231113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Engaging with the Criteria</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Look at pages 7 – 9 in the Activity Packet</a:t>
            </a:r>
          </a:p>
          <a:p>
            <a:pPr marL="0" indent="0">
              <a:buNone/>
            </a:pPr>
            <a:endParaRPr lang="en-US" dirty="0"/>
          </a:p>
          <a:p>
            <a:pPr marL="342900" indent="-342900">
              <a:buFont typeface="Arial" pitchFamily="34" charset="0"/>
              <a:buChar char="•"/>
            </a:pPr>
            <a:r>
              <a:rPr lang="en-US" dirty="0"/>
              <a:t>Using what you’ve learned about rigor and balance, identify the example that best meets Criterion 4</a:t>
            </a:r>
          </a:p>
          <a:p>
            <a:pPr marL="0" indent="0">
              <a:buNone/>
            </a:pPr>
            <a:endParaRPr lang="en-US" dirty="0"/>
          </a:p>
          <a:p>
            <a:pPr marL="342900" indent="-342900">
              <a:buFont typeface="Arial" pitchFamily="34" charset="0"/>
              <a:buChar char="•"/>
            </a:pPr>
            <a:r>
              <a:rPr lang="en-US" dirty="0"/>
              <a:t>Be prepared to share why each example meets or does not meet the given criterion</a:t>
            </a:r>
          </a:p>
          <a:p>
            <a:pPr marL="342900" indent="-342900">
              <a:buFont typeface="Arial" pitchFamily="34" charset="0"/>
              <a:buChar char="•"/>
            </a:pPr>
            <a:endParaRPr lang="en-US" dirty="0"/>
          </a:p>
        </p:txBody>
      </p:sp>
    </p:spTree>
    <p:extLst>
      <p:ext uri="{BB962C8B-B14F-4D97-AF65-F5344CB8AC3E}">
        <p14:creationId xmlns:p14="http://schemas.microsoft.com/office/powerpoint/2010/main" val="4059536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63562"/>
          </a:xfrm>
        </p:spPr>
        <p:txBody>
          <a:bodyPr>
            <a:normAutofit fontScale="90000"/>
          </a:bodyPr>
          <a:lstStyle/>
          <a:p>
            <a:r>
              <a:rPr lang="en-US" dirty="0"/>
              <a:t>Publishers’ Criterion 4: Rigor and Balance – </a:t>
            </a:r>
            <a:r>
              <a:rPr lang="en-US" sz="1600" dirty="0"/>
              <a:t>Materials and tools reflect the balances in the Standards and help students meet the Standards’ rigorous expectations (conceptual understanding, procedural skill and fluency, and application).</a:t>
            </a:r>
            <a:endParaRPr lang="en-US" dirty="0"/>
          </a:p>
        </p:txBody>
      </p:sp>
      <p:sp>
        <p:nvSpPr>
          <p:cNvPr id="13" name="Text Placeholder 6"/>
          <p:cNvSpPr txBox="1">
            <a:spLocks/>
          </p:cNvSpPr>
          <p:nvPr/>
        </p:nvSpPr>
        <p:spPr>
          <a:xfrm>
            <a:off x="990600" y="838200"/>
            <a:ext cx="32004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Test G (8</a:t>
            </a:r>
            <a:r>
              <a:rPr lang="en-US" baseline="30000" dirty="0"/>
              <a:t>th</a:t>
            </a:r>
            <a:r>
              <a:rPr lang="en-US" dirty="0"/>
              <a:t>/9</a:t>
            </a:r>
            <a:r>
              <a:rPr lang="en-US" baseline="30000" dirty="0"/>
              <a:t>th</a:t>
            </a:r>
            <a:r>
              <a:rPr lang="en-US" dirty="0"/>
              <a:t> Systems)</a:t>
            </a:r>
          </a:p>
        </p:txBody>
      </p:sp>
      <p:sp>
        <p:nvSpPr>
          <p:cNvPr id="15" name="Text Placeholder 8"/>
          <p:cNvSpPr txBox="1">
            <a:spLocks/>
          </p:cNvSpPr>
          <p:nvPr/>
        </p:nvSpPr>
        <p:spPr>
          <a:xfrm>
            <a:off x="5181600" y="838200"/>
            <a:ext cx="32766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Test H (8</a:t>
            </a:r>
            <a:r>
              <a:rPr lang="en-US" baseline="30000" dirty="0"/>
              <a:t>th</a:t>
            </a:r>
            <a:r>
              <a:rPr lang="en-US" dirty="0"/>
              <a:t>/9</a:t>
            </a:r>
            <a:r>
              <a:rPr lang="en-US" baseline="30000" dirty="0"/>
              <a:t>th</a:t>
            </a:r>
            <a:r>
              <a:rPr lang="en-US" dirty="0"/>
              <a:t> Systems)</a:t>
            </a:r>
          </a:p>
        </p:txBody>
      </p:sp>
      <p:pic>
        <p:nvPicPr>
          <p:cNvPr id="9" name="Picture 8"/>
          <p:cNvPicPr/>
          <p:nvPr/>
        </p:nvPicPr>
        <p:blipFill rotWithShape="1">
          <a:blip r:embed="rId3"/>
          <a:srcRect l="60346" t="12390" r="16970" b="2212"/>
          <a:stretch/>
        </p:blipFill>
        <p:spPr bwMode="auto">
          <a:xfrm>
            <a:off x="762000" y="1477962"/>
            <a:ext cx="2993571" cy="4604657"/>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6" y="1600200"/>
            <a:ext cx="3422196" cy="38720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7181" y="2667000"/>
            <a:ext cx="3423110" cy="34156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0772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63562"/>
          </a:xfrm>
        </p:spPr>
        <p:txBody>
          <a:bodyPr>
            <a:normAutofit fontScale="90000"/>
          </a:bodyPr>
          <a:lstStyle/>
          <a:p>
            <a:r>
              <a:rPr lang="en-US" dirty="0"/>
              <a:t>Publishers’ Criterion 4: Rigor and Balance – </a:t>
            </a:r>
            <a:r>
              <a:rPr lang="en-US" sz="1600" dirty="0"/>
              <a:t>Materials and tools reflect the balances in the Standards and help students meet the Standards’ rigorous expectations (conceptual understanding, procedural skill and fluency, and application).</a:t>
            </a:r>
            <a:endParaRPr lang="en-US" dirty="0"/>
          </a:p>
        </p:txBody>
      </p:sp>
      <p:sp>
        <p:nvSpPr>
          <p:cNvPr id="13" name="Text Placeholder 6"/>
          <p:cNvSpPr txBox="1">
            <a:spLocks/>
          </p:cNvSpPr>
          <p:nvPr/>
        </p:nvSpPr>
        <p:spPr>
          <a:xfrm>
            <a:off x="990600" y="838200"/>
            <a:ext cx="32004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Test G (8</a:t>
            </a:r>
            <a:r>
              <a:rPr lang="en-US" baseline="30000" dirty="0"/>
              <a:t>th</a:t>
            </a:r>
            <a:r>
              <a:rPr lang="en-US" dirty="0"/>
              <a:t>/9</a:t>
            </a:r>
            <a:r>
              <a:rPr lang="en-US" baseline="30000" dirty="0"/>
              <a:t>th</a:t>
            </a:r>
            <a:r>
              <a:rPr lang="en-US" dirty="0"/>
              <a:t> Systems)</a:t>
            </a:r>
          </a:p>
        </p:txBody>
      </p:sp>
      <p:sp>
        <p:nvSpPr>
          <p:cNvPr id="15" name="Text Placeholder 8"/>
          <p:cNvSpPr txBox="1">
            <a:spLocks/>
          </p:cNvSpPr>
          <p:nvPr/>
        </p:nvSpPr>
        <p:spPr>
          <a:xfrm>
            <a:off x="5181600" y="838200"/>
            <a:ext cx="32766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Test H (8</a:t>
            </a:r>
            <a:r>
              <a:rPr lang="en-US" baseline="30000" dirty="0"/>
              <a:t>th</a:t>
            </a:r>
            <a:r>
              <a:rPr lang="en-US" dirty="0"/>
              <a:t>/9</a:t>
            </a:r>
            <a:r>
              <a:rPr lang="en-US" baseline="30000" dirty="0"/>
              <a:t>th</a:t>
            </a:r>
            <a:r>
              <a:rPr lang="en-US" dirty="0"/>
              <a:t> Systems)</a:t>
            </a:r>
          </a:p>
        </p:txBody>
      </p:sp>
      <p:pic>
        <p:nvPicPr>
          <p:cNvPr id="9" name="Picture 8"/>
          <p:cNvPicPr/>
          <p:nvPr/>
        </p:nvPicPr>
        <p:blipFill rotWithShape="1">
          <a:blip r:embed="rId3"/>
          <a:srcRect l="60346" t="12390" r="16970" b="2212"/>
          <a:stretch/>
        </p:blipFill>
        <p:spPr bwMode="auto">
          <a:xfrm>
            <a:off x="762000" y="1477962"/>
            <a:ext cx="2993571" cy="4604657"/>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6" y="1600200"/>
            <a:ext cx="3422196" cy="38720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7181" y="2667000"/>
            <a:ext cx="3423110" cy="34156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9"/>
          <p:cNvSpPr/>
          <p:nvPr/>
        </p:nvSpPr>
        <p:spPr>
          <a:xfrm>
            <a:off x="5181600" y="914400"/>
            <a:ext cx="3200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85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lstStyle/>
          <a:p>
            <a:r>
              <a:rPr lang="en-US" b="1" dirty="0"/>
              <a:t>Criterion 5</a:t>
            </a:r>
            <a:r>
              <a:rPr lang="en-US" dirty="0"/>
              <a:t>:</a:t>
            </a:r>
            <a:r>
              <a:rPr lang="en-US" b="1" dirty="0"/>
              <a:t> Consistent Progressions</a:t>
            </a:r>
          </a:p>
        </p:txBody>
      </p:sp>
      <p:sp>
        <p:nvSpPr>
          <p:cNvPr id="6" name="Content Placeholder 2"/>
          <p:cNvSpPr>
            <a:spLocks noGrp="1"/>
          </p:cNvSpPr>
          <p:nvPr>
            <p:ph sz="half" idx="1"/>
          </p:nvPr>
        </p:nvSpPr>
        <p:spPr>
          <a:xfrm>
            <a:off x="533400" y="1295400"/>
            <a:ext cx="8077200" cy="4876800"/>
          </a:xfrm>
        </p:spPr>
        <p:txBody>
          <a:bodyPr>
            <a:normAutofit/>
          </a:bodyPr>
          <a:lstStyle/>
          <a:p>
            <a:pPr marL="0" indent="0">
              <a:buNone/>
            </a:pPr>
            <a:r>
              <a:rPr lang="en-US" b="1" dirty="0"/>
              <a:t>Materials are consistent with the progressions in the Standards, by (all of the following):</a:t>
            </a:r>
          </a:p>
          <a:p>
            <a:endParaRPr lang="en-US" dirty="0"/>
          </a:p>
          <a:p>
            <a:pPr>
              <a:buFont typeface="Arial" panose="020B0604020202020204" pitchFamily="34" charset="0"/>
              <a:buChar char="•"/>
            </a:pPr>
            <a:r>
              <a:rPr lang="en-US" dirty="0"/>
              <a:t>Basing content progressions on the grade-by-grade progressions in the Standards.</a:t>
            </a:r>
          </a:p>
          <a:p>
            <a:r>
              <a:rPr lang="en-US" dirty="0"/>
              <a:t>Giving all students extensive work with grade-level problems.</a:t>
            </a:r>
          </a:p>
          <a:p>
            <a:r>
              <a:rPr lang="en-US" dirty="0"/>
              <a:t>Relating grade-level concepts explicitly to prior knowledge from earlier grades.</a:t>
            </a:r>
          </a:p>
        </p:txBody>
      </p:sp>
    </p:spTree>
    <p:extLst>
      <p:ext uri="{BB962C8B-B14F-4D97-AF65-F5344CB8AC3E}">
        <p14:creationId xmlns:p14="http://schemas.microsoft.com/office/powerpoint/2010/main" val="4035838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lstStyle/>
          <a:p>
            <a:r>
              <a:rPr lang="en-US" b="1" dirty="0"/>
              <a:t>Criterion 6: Coherent Connections</a:t>
            </a:r>
          </a:p>
        </p:txBody>
      </p:sp>
      <p:sp>
        <p:nvSpPr>
          <p:cNvPr id="6" name="Content Placeholder 2"/>
          <p:cNvSpPr>
            <a:spLocks noGrp="1"/>
          </p:cNvSpPr>
          <p:nvPr>
            <p:ph sz="half" idx="1"/>
          </p:nvPr>
        </p:nvSpPr>
        <p:spPr>
          <a:xfrm>
            <a:off x="533400" y="1295400"/>
            <a:ext cx="8077200" cy="4876800"/>
          </a:xfrm>
        </p:spPr>
        <p:txBody>
          <a:bodyPr>
            <a:normAutofit lnSpcReduction="10000"/>
          </a:bodyPr>
          <a:lstStyle/>
          <a:p>
            <a:pPr marL="0" indent="0">
              <a:buNone/>
            </a:pPr>
            <a:r>
              <a:rPr lang="en-US" sz="2600" b="1" dirty="0"/>
              <a:t>Materials foster coherence through connections at a single grade, where appropriate and where required by the Standards, by (all of the following):</a:t>
            </a:r>
          </a:p>
          <a:p>
            <a:endParaRPr lang="en-US" dirty="0"/>
          </a:p>
          <a:p>
            <a:r>
              <a:rPr lang="en-US" dirty="0"/>
              <a:t>Including learning objectives that are visibly shaped by CCSSM cluster headings.</a:t>
            </a:r>
          </a:p>
          <a:p>
            <a:r>
              <a:rPr lang="en-US" dirty="0"/>
              <a:t>Including problems and activities that serve to connect two or more clusters in a domain, or two or more domains in a grade, in cases where these connections are natural and important.</a:t>
            </a:r>
          </a:p>
          <a:p>
            <a:r>
              <a:rPr lang="en-US" dirty="0"/>
              <a:t>Preserving the focus, coherence, and rigor of the Standards even when targeting specific objectives.</a:t>
            </a:r>
          </a:p>
        </p:txBody>
      </p:sp>
    </p:spTree>
    <p:extLst>
      <p:ext uri="{BB962C8B-B14F-4D97-AF65-F5344CB8AC3E}">
        <p14:creationId xmlns:p14="http://schemas.microsoft.com/office/powerpoint/2010/main" val="657006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Engaging with the Criteria</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Look at pages 10 – 11 in the Activity Packet</a:t>
            </a:r>
          </a:p>
          <a:p>
            <a:pPr marL="0" indent="0">
              <a:buNone/>
            </a:pPr>
            <a:endParaRPr lang="en-US" dirty="0"/>
          </a:p>
          <a:p>
            <a:pPr marL="342900" indent="-342900">
              <a:buFont typeface="Arial" pitchFamily="34" charset="0"/>
              <a:buChar char="•"/>
            </a:pPr>
            <a:r>
              <a:rPr lang="en-US" dirty="0"/>
              <a:t>Using what you’ve learned about coherence, identify the example that best meets each of the Criteria 5 – 6 </a:t>
            </a:r>
          </a:p>
          <a:p>
            <a:pPr marL="0" indent="0">
              <a:buNone/>
            </a:pPr>
            <a:endParaRPr lang="en-US" dirty="0"/>
          </a:p>
          <a:p>
            <a:pPr marL="342900" indent="-342900">
              <a:buFont typeface="Arial" pitchFamily="34" charset="0"/>
              <a:buChar char="•"/>
            </a:pPr>
            <a:r>
              <a:rPr lang="en-US" dirty="0"/>
              <a:t>Be prepared to share why each example meets or does not meet the given criterion</a:t>
            </a:r>
          </a:p>
          <a:p>
            <a:pPr marL="342900" indent="-342900">
              <a:buFont typeface="Arial" pitchFamily="34" charset="0"/>
              <a:buChar char="•"/>
            </a:pPr>
            <a:endParaRPr lang="en-US" dirty="0"/>
          </a:p>
        </p:txBody>
      </p:sp>
    </p:spTree>
    <p:extLst>
      <p:ext uri="{BB962C8B-B14F-4D97-AF65-F5344CB8AC3E}">
        <p14:creationId xmlns:p14="http://schemas.microsoft.com/office/powerpoint/2010/main" val="366114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63562"/>
          </a:xfrm>
        </p:spPr>
        <p:txBody>
          <a:bodyPr>
            <a:normAutofit fontScale="90000"/>
          </a:bodyPr>
          <a:lstStyle/>
          <a:p>
            <a:r>
              <a:rPr lang="en-US" dirty="0"/>
              <a:t>Publishers’ Criterion 5: Consistent Progressions – </a:t>
            </a:r>
            <a:r>
              <a:rPr lang="en-US" sz="1800" dirty="0"/>
              <a:t>Materials are consistent with the progressions in the Standards.</a:t>
            </a:r>
          </a:p>
        </p:txBody>
      </p:sp>
      <p:sp>
        <p:nvSpPr>
          <p:cNvPr id="13" name="Text Placeholder 6"/>
          <p:cNvSpPr txBox="1">
            <a:spLocks/>
          </p:cNvSpPr>
          <p:nvPr/>
        </p:nvSpPr>
        <p:spPr>
          <a:xfrm>
            <a:off x="563671" y="808038"/>
            <a:ext cx="3627329"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800" dirty="0"/>
              <a:t>Middle School Scope &amp; Sequence I</a:t>
            </a:r>
          </a:p>
        </p:txBody>
      </p:sp>
      <p:sp>
        <p:nvSpPr>
          <p:cNvPr id="15" name="Text Placeholder 8"/>
          <p:cNvSpPr txBox="1">
            <a:spLocks/>
          </p:cNvSpPr>
          <p:nvPr/>
        </p:nvSpPr>
        <p:spPr>
          <a:xfrm>
            <a:off x="5298510" y="808038"/>
            <a:ext cx="3620022"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800" dirty="0"/>
              <a:t>Middle School Scope &amp; Sequence J</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145" y="1447800"/>
            <a:ext cx="2511555" cy="46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62487" t="22214" r="25738" b="11837"/>
          <a:stretch/>
        </p:blipFill>
        <p:spPr bwMode="auto">
          <a:xfrm>
            <a:off x="653143" y="1407910"/>
            <a:ext cx="3080657" cy="460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655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63562"/>
          </a:xfrm>
        </p:spPr>
        <p:txBody>
          <a:bodyPr>
            <a:normAutofit fontScale="90000"/>
          </a:bodyPr>
          <a:lstStyle/>
          <a:p>
            <a:r>
              <a:rPr lang="en-US" dirty="0"/>
              <a:t>Publishers’ Criterion 5: Consistent Progressions – </a:t>
            </a:r>
            <a:r>
              <a:rPr lang="en-US" sz="1800" dirty="0"/>
              <a:t>Materials are consistent with the progressions in the Standards.</a:t>
            </a:r>
          </a:p>
        </p:txBody>
      </p:sp>
      <p:sp>
        <p:nvSpPr>
          <p:cNvPr id="13" name="Text Placeholder 6"/>
          <p:cNvSpPr txBox="1">
            <a:spLocks/>
          </p:cNvSpPr>
          <p:nvPr/>
        </p:nvSpPr>
        <p:spPr>
          <a:xfrm>
            <a:off x="563671" y="808038"/>
            <a:ext cx="3627329"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800" dirty="0"/>
              <a:t>Middle School Scope &amp; Sequence I</a:t>
            </a:r>
          </a:p>
        </p:txBody>
      </p:sp>
      <p:sp>
        <p:nvSpPr>
          <p:cNvPr id="15" name="Text Placeholder 8"/>
          <p:cNvSpPr txBox="1">
            <a:spLocks/>
          </p:cNvSpPr>
          <p:nvPr/>
        </p:nvSpPr>
        <p:spPr>
          <a:xfrm>
            <a:off x="5298510" y="808038"/>
            <a:ext cx="3620022"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800" dirty="0"/>
              <a:t>Middle School Scope &amp; Sequence J</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145" y="1447800"/>
            <a:ext cx="2511555" cy="46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5298510" y="738926"/>
            <a:ext cx="338829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62487" t="22214" r="25738" b="11837"/>
          <a:stretch/>
        </p:blipFill>
        <p:spPr bwMode="auto">
          <a:xfrm>
            <a:off x="653143" y="1407910"/>
            <a:ext cx="3080657" cy="460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77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563562"/>
          </a:xfrm>
        </p:spPr>
        <p:txBody>
          <a:bodyPr>
            <a:normAutofit fontScale="90000"/>
          </a:bodyPr>
          <a:lstStyle/>
          <a:p>
            <a:r>
              <a:rPr lang="en-US" dirty="0"/>
              <a:t>Publishers’ Criterion 6: Coherent Connections – </a:t>
            </a:r>
            <a:br>
              <a:rPr lang="en-US" dirty="0"/>
            </a:br>
            <a:r>
              <a:rPr lang="en-US" sz="1600" dirty="0"/>
              <a:t>Materials foster coherence through connections at a single grade, where appropriate and where required by the Standards.</a:t>
            </a:r>
            <a:endParaRPr lang="en-US" dirty="0"/>
          </a:p>
        </p:txBody>
      </p:sp>
      <p:sp>
        <p:nvSpPr>
          <p:cNvPr id="13" name="Text Placeholder 6"/>
          <p:cNvSpPr txBox="1">
            <a:spLocks/>
          </p:cNvSpPr>
          <p:nvPr/>
        </p:nvSpPr>
        <p:spPr>
          <a:xfrm>
            <a:off x="914400" y="1828800"/>
            <a:ext cx="3717667" cy="639762"/>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Learning Objectives K </a:t>
            </a:r>
          </a:p>
          <a:p>
            <a:r>
              <a:rPr lang="en-US" dirty="0"/>
              <a:t>(Alg. 1 Unit 1)</a:t>
            </a:r>
          </a:p>
        </p:txBody>
      </p:sp>
      <p:sp>
        <p:nvSpPr>
          <p:cNvPr id="15" name="Text Placeholder 8"/>
          <p:cNvSpPr txBox="1">
            <a:spLocks/>
          </p:cNvSpPr>
          <p:nvPr/>
        </p:nvSpPr>
        <p:spPr>
          <a:xfrm>
            <a:off x="838200" y="4495800"/>
            <a:ext cx="2819400" cy="639762"/>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Learning Objectives L (Alg. 1 Unit 1)</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43000"/>
            <a:ext cx="4865914" cy="221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723" y="3459902"/>
            <a:ext cx="4635267" cy="282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824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563562"/>
          </a:xfrm>
        </p:spPr>
        <p:txBody>
          <a:bodyPr>
            <a:normAutofit fontScale="90000"/>
          </a:bodyPr>
          <a:lstStyle/>
          <a:p>
            <a:r>
              <a:rPr lang="en-US" dirty="0"/>
              <a:t>Publishers’ Criterion 6: Coherent Connections – </a:t>
            </a:r>
            <a:br>
              <a:rPr lang="en-US" dirty="0"/>
            </a:br>
            <a:r>
              <a:rPr lang="en-US" sz="1600" dirty="0"/>
              <a:t>Materials foster coherence through connections at a single grade, where appropriate and where required by the Standards.</a:t>
            </a:r>
            <a:endParaRPr lang="en-US" dirty="0"/>
          </a:p>
        </p:txBody>
      </p:sp>
      <p:sp>
        <p:nvSpPr>
          <p:cNvPr id="13" name="Text Placeholder 6"/>
          <p:cNvSpPr txBox="1">
            <a:spLocks/>
          </p:cNvSpPr>
          <p:nvPr/>
        </p:nvSpPr>
        <p:spPr>
          <a:xfrm>
            <a:off x="914400" y="1828800"/>
            <a:ext cx="3717667" cy="639762"/>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Learning Objectives K </a:t>
            </a:r>
          </a:p>
          <a:p>
            <a:r>
              <a:rPr lang="en-US" dirty="0"/>
              <a:t>(Alg. 1 Unit 1)</a:t>
            </a:r>
          </a:p>
        </p:txBody>
      </p:sp>
      <p:sp>
        <p:nvSpPr>
          <p:cNvPr id="15" name="Text Placeholder 8"/>
          <p:cNvSpPr txBox="1">
            <a:spLocks/>
          </p:cNvSpPr>
          <p:nvPr/>
        </p:nvSpPr>
        <p:spPr>
          <a:xfrm>
            <a:off x="838200" y="4495800"/>
            <a:ext cx="2819400" cy="639762"/>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Learning Objectives L (Alg. 1 Unit 1)</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43000"/>
            <a:ext cx="4865914" cy="221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723" y="3459902"/>
            <a:ext cx="4635267" cy="282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762000" y="1600200"/>
            <a:ext cx="2514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CSSCover.PNG"/>
          <p:cNvPicPr>
            <a:picLocks noGrp="1" noChangeAspect="1"/>
          </p:cNvPicPr>
          <p:nvPr>
            <p:ph sz="half" idx="4294967295"/>
          </p:nvPr>
        </p:nvPicPr>
        <p:blipFill>
          <a:blip r:embed="rId3" cstate="print"/>
          <a:stretch>
            <a:fillRect/>
          </a:stretch>
        </p:blipFill>
        <p:spPr>
          <a:xfrm>
            <a:off x="5294313" y="1265237"/>
            <a:ext cx="3392487" cy="4373563"/>
          </a:xfrm>
        </p:spPr>
      </p:pic>
      <p:sp>
        <p:nvSpPr>
          <p:cNvPr id="6" name="Content Placeholder 5"/>
          <p:cNvSpPr>
            <a:spLocks noGrp="1"/>
          </p:cNvSpPr>
          <p:nvPr>
            <p:ph sz="half" idx="4294967295"/>
          </p:nvPr>
        </p:nvSpPr>
        <p:spPr>
          <a:xfrm>
            <a:off x="646113" y="1189037"/>
            <a:ext cx="4114800" cy="4343400"/>
          </a:xfrm>
        </p:spPr>
        <p:txBody>
          <a:bodyPr>
            <a:normAutofit fontScale="92500" lnSpcReduction="20000"/>
          </a:bodyPr>
          <a:lstStyle/>
          <a:p>
            <a:pPr marL="0" indent="-1005840">
              <a:spcBef>
                <a:spcPts val="0"/>
              </a:spcBef>
              <a:buNone/>
            </a:pPr>
            <a:r>
              <a:rPr lang="en-US" sz="3600" dirty="0">
                <a:latin typeface="Lucida Sans" panose="020B0602030504020204" pitchFamily="34" charset="0"/>
                <a:cs typeface="Times New Roman" pitchFamily="18" charset="0"/>
              </a:rPr>
              <a:t>“These standards are not intended  to be new names for old ways of doing business. They are a call to take the next step.” </a:t>
            </a:r>
          </a:p>
          <a:p>
            <a:pPr>
              <a:buNone/>
            </a:pPr>
            <a:r>
              <a:rPr lang="en-US" dirty="0">
                <a:latin typeface="Lucida Sans" panose="020B0602030504020204" pitchFamily="34" charset="0"/>
                <a:cs typeface="Times New Roman" pitchFamily="18" charset="0"/>
                <a:sym typeface="Symbol"/>
              </a:rPr>
              <a:t>                   </a:t>
            </a:r>
          </a:p>
          <a:p>
            <a:pPr>
              <a:buNone/>
            </a:pPr>
            <a:r>
              <a:rPr lang="en-US" dirty="0">
                <a:latin typeface="Lucida Sans" panose="020B0602030504020204" pitchFamily="34" charset="0"/>
                <a:cs typeface="Times New Roman" pitchFamily="18" charset="0"/>
                <a:sym typeface="Symbol"/>
              </a:rPr>
              <a:t>              </a:t>
            </a:r>
            <a:r>
              <a:rPr lang="en-US" dirty="0">
                <a:latin typeface="Lucida Sans" panose="020B0602030504020204" pitchFamily="34" charset="0"/>
                <a:cs typeface="Times New Roman" pitchFamily="18" charset="0"/>
              </a:rPr>
              <a:t>CCSSM, page 5</a:t>
            </a:r>
          </a:p>
        </p:txBody>
      </p:sp>
    </p:spTree>
    <p:extLst>
      <p:ext uri="{BB962C8B-B14F-4D97-AF65-F5344CB8AC3E}">
        <p14:creationId xmlns:p14="http://schemas.microsoft.com/office/powerpoint/2010/main" val="4289194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lstStyle/>
          <a:p>
            <a:r>
              <a:rPr lang="en-US" b="1" dirty="0"/>
              <a:t>Criterion 7: Practice-Content Connections</a:t>
            </a:r>
          </a:p>
        </p:txBody>
      </p:sp>
      <p:sp>
        <p:nvSpPr>
          <p:cNvPr id="6" name="Content Placeholder 2"/>
          <p:cNvSpPr>
            <a:spLocks noGrp="1"/>
          </p:cNvSpPr>
          <p:nvPr>
            <p:ph sz="half" idx="1"/>
          </p:nvPr>
        </p:nvSpPr>
        <p:spPr>
          <a:xfrm>
            <a:off x="533400" y="1295400"/>
            <a:ext cx="8077200" cy="4876800"/>
          </a:xfrm>
        </p:spPr>
        <p:txBody>
          <a:bodyPr>
            <a:normAutofit/>
          </a:bodyPr>
          <a:lstStyle/>
          <a:p>
            <a:pPr marL="0" indent="0">
              <a:buNone/>
            </a:pPr>
            <a:r>
              <a:rPr lang="en-US" b="1" dirty="0"/>
              <a:t>Materials meaningfully connect content standards and practice standards.</a:t>
            </a:r>
          </a:p>
          <a:p>
            <a:endParaRPr lang="en-US" dirty="0"/>
          </a:p>
          <a:p>
            <a:pPr marL="457200" lvl="1" indent="0">
              <a:buNone/>
            </a:pPr>
            <a:r>
              <a:rPr lang="en-US" sz="2600" dirty="0"/>
              <a:t>“Designers of curricula, assessments, and professional development should all attend to the need to connect the mathematical practices to mathematical content in mathematics instruction.” (CCSSM, p. 8.)</a:t>
            </a:r>
          </a:p>
          <a:p>
            <a:endParaRPr lang="en-US" dirty="0"/>
          </a:p>
        </p:txBody>
      </p:sp>
    </p:spTree>
    <p:extLst>
      <p:ext uri="{BB962C8B-B14F-4D97-AF65-F5344CB8AC3E}">
        <p14:creationId xmlns:p14="http://schemas.microsoft.com/office/powerpoint/2010/main" val="2081741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lstStyle/>
          <a:p>
            <a:r>
              <a:rPr lang="en-US" b="1" dirty="0"/>
              <a:t>Criterion 7:</a:t>
            </a:r>
            <a:r>
              <a:rPr lang="en-US" dirty="0"/>
              <a:t> </a:t>
            </a:r>
            <a:r>
              <a:rPr lang="en-US" b="1" dirty="0"/>
              <a:t>Practice-Content Connections</a:t>
            </a:r>
          </a:p>
        </p:txBody>
      </p:sp>
      <p:sp>
        <p:nvSpPr>
          <p:cNvPr id="6" name="Content Placeholder 2"/>
          <p:cNvSpPr>
            <a:spLocks noGrp="1"/>
          </p:cNvSpPr>
          <p:nvPr>
            <p:ph sz="half" idx="1"/>
          </p:nvPr>
        </p:nvSpPr>
        <p:spPr>
          <a:xfrm>
            <a:off x="533400" y="1295400"/>
            <a:ext cx="8077200" cy="4876800"/>
          </a:xfrm>
        </p:spPr>
        <p:txBody>
          <a:bodyPr>
            <a:noAutofit/>
          </a:bodyPr>
          <a:lstStyle/>
          <a:p>
            <a:pPr marL="0" indent="0">
              <a:buNone/>
            </a:pPr>
            <a:r>
              <a:rPr lang="en-US" b="1" i="1" dirty="0">
                <a:solidFill>
                  <a:schemeClr val="tx2">
                    <a:lumMod val="75000"/>
                  </a:schemeClr>
                </a:solidFill>
              </a:rPr>
              <a:t>What does it look like for materials to meaningfully connect content standards and practice standards? (1 of 2)</a:t>
            </a:r>
          </a:p>
          <a:p>
            <a:pPr marL="0" indent="0">
              <a:buNone/>
            </a:pPr>
            <a:endParaRPr lang="en-US" dirty="0"/>
          </a:p>
          <a:p>
            <a:pPr marL="457200" indent="-457200">
              <a:spcBef>
                <a:spcPts val="1200"/>
              </a:spcBef>
              <a:buFont typeface="Arial" pitchFamily="34" charset="0"/>
              <a:buChar char="•"/>
            </a:pPr>
            <a:r>
              <a:rPr lang="en-US" sz="2200" dirty="0"/>
              <a:t>Over the course of any given year of instruction, each mathematical practice standard is meaningfully present and well-grounded in the content standards. </a:t>
            </a:r>
          </a:p>
          <a:p>
            <a:pPr marL="457200" indent="-457200">
              <a:spcBef>
                <a:spcPts val="1200"/>
              </a:spcBef>
              <a:buFont typeface="Arial" pitchFamily="34" charset="0"/>
              <a:buChar char="•"/>
            </a:pPr>
            <a:r>
              <a:rPr lang="en-US" sz="2200" dirty="0"/>
              <a:t>Materials are accompanied by an analysis, aimed at evaluators, of how the authors have approached each practice standard in relation to content within each applicable grade or grade band. </a:t>
            </a:r>
          </a:p>
        </p:txBody>
      </p:sp>
    </p:spTree>
    <p:extLst>
      <p:ext uri="{BB962C8B-B14F-4D97-AF65-F5344CB8AC3E}">
        <p14:creationId xmlns:p14="http://schemas.microsoft.com/office/powerpoint/2010/main" val="1046047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lstStyle/>
          <a:p>
            <a:r>
              <a:rPr lang="en-US" b="1" dirty="0"/>
              <a:t>Criterion 7: Practice-Content Connections</a:t>
            </a:r>
          </a:p>
        </p:txBody>
      </p:sp>
      <p:sp>
        <p:nvSpPr>
          <p:cNvPr id="6" name="Content Placeholder 2"/>
          <p:cNvSpPr>
            <a:spLocks noGrp="1"/>
          </p:cNvSpPr>
          <p:nvPr>
            <p:ph sz="half" idx="1"/>
          </p:nvPr>
        </p:nvSpPr>
        <p:spPr>
          <a:xfrm>
            <a:off x="533400" y="1295400"/>
            <a:ext cx="8077200" cy="4876800"/>
          </a:xfrm>
        </p:spPr>
        <p:txBody>
          <a:bodyPr>
            <a:noAutofit/>
          </a:bodyPr>
          <a:lstStyle/>
          <a:p>
            <a:pPr marL="0" indent="0">
              <a:buNone/>
            </a:pPr>
            <a:r>
              <a:rPr lang="en-US" b="1" i="1" dirty="0">
                <a:solidFill>
                  <a:schemeClr val="tx2">
                    <a:lumMod val="75000"/>
                  </a:schemeClr>
                </a:solidFill>
              </a:rPr>
              <a:t>What does it look like for materials to meaningfully connect content standards and practice standards? (2 of 2)</a:t>
            </a:r>
            <a:endParaRPr lang="en-US" dirty="0"/>
          </a:p>
          <a:p>
            <a:pPr marL="457200" indent="-457200">
              <a:spcBef>
                <a:spcPts val="1200"/>
              </a:spcBef>
              <a:buFont typeface="Arial" pitchFamily="34" charset="0"/>
              <a:buChar char="•"/>
            </a:pPr>
            <a:r>
              <a:rPr lang="en-US" sz="2200" dirty="0"/>
              <a:t>Materials do not treat the practice standards as static across grades or grade bands, but instead tailor the connections to the content of the grade and to grade-level-appropriate student thinking. </a:t>
            </a:r>
          </a:p>
          <a:p>
            <a:pPr marL="457200" indent="-457200">
              <a:spcBef>
                <a:spcPts val="1200"/>
              </a:spcBef>
              <a:buFont typeface="Arial" pitchFamily="34" charset="0"/>
              <a:buChar char="•"/>
            </a:pPr>
            <a:r>
              <a:rPr lang="en-US" sz="2200" dirty="0"/>
              <a:t>Materials also include teacher-directed materials that explain the role of the practice standards in the classroom and in students’ mathematical development. </a:t>
            </a:r>
          </a:p>
        </p:txBody>
      </p:sp>
    </p:spTree>
    <p:extLst>
      <p:ext uri="{BB962C8B-B14F-4D97-AF65-F5344CB8AC3E}">
        <p14:creationId xmlns:p14="http://schemas.microsoft.com/office/powerpoint/2010/main" val="3560749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noAutofit/>
          </a:bodyPr>
          <a:lstStyle/>
          <a:p>
            <a:r>
              <a:rPr lang="en-US" b="1" dirty="0"/>
              <a:t>Criterion 8: Focus and Coherence via Practice Standards</a:t>
            </a:r>
          </a:p>
        </p:txBody>
      </p:sp>
      <p:sp>
        <p:nvSpPr>
          <p:cNvPr id="6" name="Content Placeholder 2"/>
          <p:cNvSpPr>
            <a:spLocks noGrp="1"/>
          </p:cNvSpPr>
          <p:nvPr>
            <p:ph sz="half" idx="1"/>
          </p:nvPr>
        </p:nvSpPr>
        <p:spPr>
          <a:xfrm>
            <a:off x="533400" y="1295400"/>
            <a:ext cx="8077200" cy="4876800"/>
          </a:xfrm>
        </p:spPr>
        <p:txBody>
          <a:bodyPr>
            <a:noAutofit/>
          </a:bodyPr>
          <a:lstStyle/>
          <a:p>
            <a:pPr marL="0" indent="0">
              <a:buNone/>
            </a:pPr>
            <a:r>
              <a:rPr lang="en-US" b="1" dirty="0"/>
              <a:t>Materials promote focus and coherence by connecting practice standards with content that is emphasized in the Standards.</a:t>
            </a:r>
            <a:endParaRPr lang="en-US" dirty="0"/>
          </a:p>
          <a:p>
            <a:pPr marL="457200" indent="-457200">
              <a:spcBef>
                <a:spcPts val="1200"/>
              </a:spcBef>
              <a:buFont typeface="Arial" pitchFamily="34" charset="0"/>
              <a:buChar char="•"/>
            </a:pPr>
            <a:r>
              <a:rPr lang="en-US" sz="2200" dirty="0"/>
              <a:t>Content and practice standards are not connected mechanistically or randomly, but instead support focus and coherence. </a:t>
            </a:r>
          </a:p>
          <a:p>
            <a:pPr marL="457200" indent="-457200">
              <a:spcBef>
                <a:spcPts val="1200"/>
              </a:spcBef>
              <a:buFont typeface="Arial" pitchFamily="34" charset="0"/>
              <a:buChar char="•"/>
            </a:pPr>
            <a:r>
              <a:rPr lang="en-US" sz="2200" dirty="0"/>
              <a:t>Materials connect looking for and making use of structure (MP.7) with structural themes emphasized in the standards such as properties of operations, place value decompositions of numbers, numerators and denominators of fractions, numerical and algebraic expressions, etc.</a:t>
            </a:r>
          </a:p>
          <a:p>
            <a:endParaRPr lang="en-US" sz="2400" dirty="0"/>
          </a:p>
        </p:txBody>
      </p:sp>
    </p:spTree>
    <p:extLst>
      <p:ext uri="{BB962C8B-B14F-4D97-AF65-F5344CB8AC3E}">
        <p14:creationId xmlns:p14="http://schemas.microsoft.com/office/powerpoint/2010/main" val="2523726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noAutofit/>
          </a:bodyPr>
          <a:lstStyle/>
          <a:p>
            <a:r>
              <a:rPr lang="en-US" b="1" dirty="0"/>
              <a:t>Criterion 8: Focus and Coherence via Practice Standards</a:t>
            </a:r>
          </a:p>
        </p:txBody>
      </p:sp>
      <p:sp>
        <p:nvSpPr>
          <p:cNvPr id="6" name="Content Placeholder 2"/>
          <p:cNvSpPr>
            <a:spLocks noGrp="1"/>
          </p:cNvSpPr>
          <p:nvPr>
            <p:ph sz="half" idx="1"/>
          </p:nvPr>
        </p:nvSpPr>
        <p:spPr>
          <a:xfrm>
            <a:off x="533400" y="1295400"/>
            <a:ext cx="8077200" cy="4876800"/>
          </a:xfrm>
        </p:spPr>
        <p:txBody>
          <a:bodyPr>
            <a:noAutofit/>
          </a:bodyPr>
          <a:lstStyle/>
          <a:p>
            <a:pPr marL="457200" indent="-457200">
              <a:spcBef>
                <a:spcPts val="1200"/>
              </a:spcBef>
              <a:buFont typeface="Arial" pitchFamily="34" charset="0"/>
              <a:buChar char="•"/>
            </a:pPr>
            <a:r>
              <a:rPr lang="en-US" sz="2200" dirty="0"/>
              <a:t>Materials connect looking for and expressing regularity in repeated reasoning (MP.8) with major topics by using regularity in repetitive reasoning as a tool with which to explore major topics.</a:t>
            </a:r>
          </a:p>
          <a:p>
            <a:pPr marL="1200150" lvl="1" indent="-457200">
              <a:spcBef>
                <a:spcPts val="1200"/>
              </a:spcBef>
            </a:pPr>
            <a:r>
              <a:rPr lang="en-US" sz="1800" b="1" dirty="0">
                <a:solidFill>
                  <a:schemeClr val="tx2">
                    <a:lumMod val="75000"/>
                  </a:schemeClr>
                </a:solidFill>
              </a:rPr>
              <a:t>In K-5</a:t>
            </a:r>
            <a:r>
              <a:rPr lang="en-US" sz="1800" dirty="0"/>
              <a:t>, materials shed light on, e.g., the 10 x 10 addition table, the 10 x 10 multiplication table, the properties of operations, the relationship between addition and subtraction or multiplication and division, and the place value system; </a:t>
            </a:r>
          </a:p>
          <a:p>
            <a:pPr marL="1200150" lvl="1" indent="-457200">
              <a:spcBef>
                <a:spcPts val="1200"/>
              </a:spcBef>
            </a:pPr>
            <a:r>
              <a:rPr lang="en-US" sz="1800" b="1" dirty="0">
                <a:solidFill>
                  <a:schemeClr val="tx2">
                    <a:lumMod val="75000"/>
                  </a:schemeClr>
                </a:solidFill>
              </a:rPr>
              <a:t>In 6-8</a:t>
            </a:r>
            <a:r>
              <a:rPr lang="en-US" sz="1800" dirty="0"/>
              <a:t>, materials shed light on proportional relationships and linear functions; </a:t>
            </a:r>
          </a:p>
          <a:p>
            <a:pPr marL="1200150" lvl="1" indent="-457200">
              <a:spcBef>
                <a:spcPts val="1200"/>
              </a:spcBef>
            </a:pPr>
            <a:r>
              <a:rPr lang="en-US" sz="1800" b="1" dirty="0">
                <a:solidFill>
                  <a:schemeClr val="tx2">
                    <a:lumMod val="75000"/>
                  </a:schemeClr>
                </a:solidFill>
              </a:rPr>
              <a:t>In high school</a:t>
            </a:r>
            <a:r>
              <a:rPr lang="en-US" sz="1800" dirty="0"/>
              <a:t>, materials shed light on formal algebra as well as functions, particularly recursive definitions of functions.</a:t>
            </a:r>
          </a:p>
          <a:p>
            <a:pPr marL="457200" indent="-457200">
              <a:buFont typeface="Arial" pitchFamily="34" charset="0"/>
              <a:buChar char="•"/>
            </a:pPr>
            <a:endParaRPr lang="en-US" dirty="0"/>
          </a:p>
          <a:p>
            <a:endParaRPr lang="en-US" dirty="0"/>
          </a:p>
        </p:txBody>
      </p:sp>
    </p:spTree>
    <p:extLst>
      <p:ext uri="{BB962C8B-B14F-4D97-AF65-F5344CB8AC3E}">
        <p14:creationId xmlns:p14="http://schemas.microsoft.com/office/powerpoint/2010/main" val="1947280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noAutofit/>
          </a:bodyPr>
          <a:lstStyle/>
          <a:p>
            <a:r>
              <a:rPr lang="en-US" b="1" dirty="0"/>
              <a:t>Criterion 9:</a:t>
            </a:r>
            <a:r>
              <a:rPr lang="en-US" dirty="0"/>
              <a:t> </a:t>
            </a:r>
            <a:r>
              <a:rPr lang="en-US" b="1" dirty="0"/>
              <a:t>Careful attention to Each Practice Standard </a:t>
            </a:r>
          </a:p>
        </p:txBody>
      </p:sp>
      <p:sp>
        <p:nvSpPr>
          <p:cNvPr id="6" name="Content Placeholder 2"/>
          <p:cNvSpPr>
            <a:spLocks noGrp="1"/>
          </p:cNvSpPr>
          <p:nvPr>
            <p:ph sz="half" idx="1"/>
          </p:nvPr>
        </p:nvSpPr>
        <p:spPr>
          <a:xfrm>
            <a:off x="533400" y="1295400"/>
            <a:ext cx="8077200" cy="4876800"/>
          </a:xfrm>
        </p:spPr>
        <p:txBody>
          <a:bodyPr>
            <a:noAutofit/>
          </a:bodyPr>
          <a:lstStyle/>
          <a:p>
            <a:pPr marL="0" indent="0">
              <a:buNone/>
            </a:pPr>
            <a:r>
              <a:rPr lang="en-US" b="1" dirty="0"/>
              <a:t>Materials attend to the full meaning of each practice standard. A few examples</a:t>
            </a:r>
            <a:r>
              <a:rPr lang="en-US" b="1" i="1" dirty="0"/>
              <a:t> (1 of 3)</a:t>
            </a:r>
          </a:p>
          <a:p>
            <a:pPr marL="0" indent="0">
              <a:buNone/>
            </a:pPr>
            <a:endParaRPr lang="en-US" i="1" dirty="0"/>
          </a:p>
          <a:p>
            <a:pPr marL="457200" indent="-457200">
              <a:buFont typeface="Arial" pitchFamily="34" charset="0"/>
              <a:buChar char="•"/>
            </a:pPr>
            <a:r>
              <a:rPr lang="en-US" sz="2200" dirty="0"/>
              <a:t>MP.1 does not say, “Solve problems.” Or “Make sense of problems.” Or “Make sense of problems and solve them.” It says “Make sense of problems and persevere in solving them.” </a:t>
            </a:r>
          </a:p>
          <a:p>
            <a:pPr marL="457200" indent="-457200">
              <a:buFont typeface="Arial" pitchFamily="34" charset="0"/>
              <a:buChar char="•"/>
            </a:pPr>
            <a:r>
              <a:rPr lang="en-US" sz="2200" dirty="0"/>
              <a:t>Thus, students using the materials as designed build their perseverance in grade-level-appropriate ways by occasionally solving problems that require them to persevere to a solution beyond the point when they would like to give up. </a:t>
            </a:r>
          </a:p>
        </p:txBody>
      </p:sp>
    </p:spTree>
    <p:extLst>
      <p:ext uri="{BB962C8B-B14F-4D97-AF65-F5344CB8AC3E}">
        <p14:creationId xmlns:p14="http://schemas.microsoft.com/office/powerpoint/2010/main" val="675462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noAutofit/>
          </a:bodyPr>
          <a:lstStyle/>
          <a:p>
            <a:r>
              <a:rPr lang="en-US" b="1" dirty="0"/>
              <a:t>Criterion 9: Careful attention to Each Practice Standard </a:t>
            </a:r>
          </a:p>
        </p:txBody>
      </p:sp>
      <p:sp>
        <p:nvSpPr>
          <p:cNvPr id="6" name="Content Placeholder 2"/>
          <p:cNvSpPr>
            <a:spLocks noGrp="1"/>
          </p:cNvSpPr>
          <p:nvPr>
            <p:ph sz="half" idx="1"/>
          </p:nvPr>
        </p:nvSpPr>
        <p:spPr>
          <a:xfrm>
            <a:off x="533400" y="1295400"/>
            <a:ext cx="8077200" cy="4876800"/>
          </a:xfrm>
        </p:spPr>
        <p:txBody>
          <a:bodyPr>
            <a:noAutofit/>
          </a:bodyPr>
          <a:lstStyle/>
          <a:p>
            <a:pPr marL="0" indent="0">
              <a:buNone/>
            </a:pPr>
            <a:r>
              <a:rPr lang="en-US" b="1" dirty="0"/>
              <a:t>Materials attend to the full meaning of each practice standard. A few examples </a:t>
            </a:r>
            <a:r>
              <a:rPr lang="en-US" b="1" i="1" dirty="0"/>
              <a:t>(2 of 3)</a:t>
            </a:r>
          </a:p>
          <a:p>
            <a:pPr marL="0" indent="0">
              <a:buNone/>
            </a:pPr>
            <a:endParaRPr lang="en-US" i="1" dirty="0"/>
          </a:p>
          <a:p>
            <a:pPr marL="457200" indent="-457200">
              <a:buFont typeface="Arial" pitchFamily="34" charset="0"/>
              <a:buChar char="•"/>
            </a:pPr>
            <a:r>
              <a:rPr lang="en-US" sz="2200" dirty="0"/>
              <a:t>MP.5 does not say, “Use tools.” Or “Use appropriate tools.” It says “Use appropriate tools strategically.” </a:t>
            </a:r>
          </a:p>
          <a:p>
            <a:pPr marL="457200" indent="-457200">
              <a:buFont typeface="Arial" pitchFamily="34" charset="0"/>
              <a:buChar char="•"/>
            </a:pPr>
            <a:r>
              <a:rPr lang="en-US" sz="2200" dirty="0"/>
              <a:t>Thus, materials include problems that reward students’ strategic decisions about how to use tools, or about whether to use them at all. </a:t>
            </a:r>
          </a:p>
        </p:txBody>
      </p:sp>
    </p:spTree>
    <p:extLst>
      <p:ext uri="{BB962C8B-B14F-4D97-AF65-F5344CB8AC3E}">
        <p14:creationId xmlns:p14="http://schemas.microsoft.com/office/powerpoint/2010/main" val="815014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noAutofit/>
          </a:bodyPr>
          <a:lstStyle/>
          <a:p>
            <a:r>
              <a:rPr lang="en-US" b="1" dirty="0"/>
              <a:t>Criterion 9: Careful attention to Each Practice Standard </a:t>
            </a:r>
          </a:p>
        </p:txBody>
      </p:sp>
      <p:sp>
        <p:nvSpPr>
          <p:cNvPr id="6" name="Content Placeholder 2"/>
          <p:cNvSpPr>
            <a:spLocks noGrp="1"/>
          </p:cNvSpPr>
          <p:nvPr>
            <p:ph sz="half" idx="1"/>
          </p:nvPr>
        </p:nvSpPr>
        <p:spPr>
          <a:xfrm>
            <a:off x="533400" y="1295400"/>
            <a:ext cx="8077200" cy="4876800"/>
          </a:xfrm>
        </p:spPr>
        <p:txBody>
          <a:bodyPr>
            <a:noAutofit/>
          </a:bodyPr>
          <a:lstStyle/>
          <a:p>
            <a:pPr marL="0" indent="0">
              <a:buNone/>
            </a:pPr>
            <a:r>
              <a:rPr lang="en-US" b="1" dirty="0"/>
              <a:t>Materials attend to the full meaning of each practice standard. A few examples </a:t>
            </a:r>
            <a:r>
              <a:rPr lang="en-US" b="1" i="1" dirty="0"/>
              <a:t>(3 of 3)</a:t>
            </a:r>
          </a:p>
          <a:p>
            <a:pPr marL="0" indent="0">
              <a:buNone/>
            </a:pPr>
            <a:endParaRPr lang="en-US" i="1" dirty="0"/>
          </a:p>
          <a:p>
            <a:pPr marL="457200" indent="-457200">
              <a:buFont typeface="Arial" pitchFamily="34" charset="0"/>
              <a:buChar char="•"/>
            </a:pPr>
            <a:r>
              <a:rPr lang="en-US" sz="2200" dirty="0"/>
              <a:t>MP.8 does not say, “Extend patterns.” Or “Engage in repetitive reasoning.” It says “Look for and express regularity in repeated reasoning.” </a:t>
            </a:r>
          </a:p>
          <a:p>
            <a:pPr marL="457200" indent="-457200">
              <a:buFont typeface="Arial" pitchFamily="34" charset="0"/>
              <a:buChar char="•"/>
            </a:pPr>
            <a:r>
              <a:rPr lang="en-US" sz="2200" dirty="0"/>
              <a:t>Thus, it is not enough for students to extend patterns or perform repeated calculations. Those repeated calculations must lead to an insight (e.g., “When I add a multiple of 3 to another multiple of 3, then I get a multiple of 3.”). </a:t>
            </a:r>
          </a:p>
          <a:p>
            <a:endParaRPr lang="en-US" sz="2400" dirty="0"/>
          </a:p>
        </p:txBody>
      </p:sp>
    </p:spTree>
    <p:extLst>
      <p:ext uri="{BB962C8B-B14F-4D97-AF65-F5344CB8AC3E}">
        <p14:creationId xmlns:p14="http://schemas.microsoft.com/office/powerpoint/2010/main" val="3681317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868362"/>
          </a:xfrm>
        </p:spPr>
        <p:txBody>
          <a:bodyPr>
            <a:normAutofit/>
          </a:bodyPr>
          <a:lstStyle/>
          <a:p>
            <a:r>
              <a:rPr lang="en-US" sz="2400" b="1" dirty="0"/>
              <a:t>Criterion 10: Emphasis on Mathematical Reasoning</a:t>
            </a:r>
          </a:p>
        </p:txBody>
      </p:sp>
      <p:sp>
        <p:nvSpPr>
          <p:cNvPr id="6" name="Content Placeholder 2"/>
          <p:cNvSpPr>
            <a:spLocks noGrp="1"/>
          </p:cNvSpPr>
          <p:nvPr>
            <p:ph sz="half" idx="1"/>
          </p:nvPr>
        </p:nvSpPr>
        <p:spPr>
          <a:xfrm>
            <a:off x="533400" y="1295400"/>
            <a:ext cx="8077200" cy="4876800"/>
          </a:xfrm>
        </p:spPr>
        <p:txBody>
          <a:bodyPr>
            <a:noAutofit/>
          </a:bodyPr>
          <a:lstStyle/>
          <a:p>
            <a:pPr marL="0" indent="0">
              <a:buNone/>
            </a:pPr>
            <a:r>
              <a:rPr lang="en-US" sz="2200" b="1" dirty="0">
                <a:solidFill>
                  <a:schemeClr val="tx1"/>
                </a:solidFill>
              </a:rPr>
              <a:t>Materials support the Standards’ emphasis on mathematical reasoning, by (all of the following):</a:t>
            </a:r>
          </a:p>
          <a:p>
            <a:pPr marL="0" indent="0">
              <a:buNone/>
            </a:pPr>
            <a:endParaRPr lang="en-US" sz="2200" dirty="0">
              <a:solidFill>
                <a:schemeClr val="tx1"/>
              </a:solidFill>
            </a:endParaRPr>
          </a:p>
          <a:p>
            <a:pPr>
              <a:spcBef>
                <a:spcPts val="1200"/>
              </a:spcBef>
            </a:pPr>
            <a:r>
              <a:rPr lang="en-US" sz="2000" dirty="0"/>
              <a:t>Prompting students to construct viable arguments and critique the arguments of others concerning key grade-level mathematics that is detailed in the content standards (cf. MP.3).</a:t>
            </a:r>
          </a:p>
          <a:p>
            <a:pPr>
              <a:spcBef>
                <a:spcPts val="1200"/>
              </a:spcBef>
            </a:pPr>
            <a:r>
              <a:rPr lang="en-US" sz="2000" dirty="0"/>
              <a:t>Engaging students in problem solving as a form of argument.</a:t>
            </a:r>
          </a:p>
          <a:p>
            <a:pPr>
              <a:spcBef>
                <a:spcPts val="1200"/>
              </a:spcBef>
            </a:pPr>
            <a:r>
              <a:rPr lang="en-US" sz="2000" dirty="0"/>
              <a:t>Explicitly attending to the specialized language of mathematics. </a:t>
            </a:r>
          </a:p>
        </p:txBody>
      </p:sp>
    </p:spTree>
    <p:extLst>
      <p:ext uri="{BB962C8B-B14F-4D97-AF65-F5344CB8AC3E}">
        <p14:creationId xmlns:p14="http://schemas.microsoft.com/office/powerpoint/2010/main" val="1341963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Engaging with the Criteria</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Look at pages 12 – 16 in the Activity Packet</a:t>
            </a:r>
          </a:p>
          <a:p>
            <a:pPr marL="0" indent="0">
              <a:buNone/>
            </a:pPr>
            <a:endParaRPr lang="en-US" dirty="0"/>
          </a:p>
          <a:p>
            <a:pPr marL="342900" indent="-342900">
              <a:buFont typeface="Arial" pitchFamily="34" charset="0"/>
              <a:buChar char="•"/>
            </a:pPr>
            <a:r>
              <a:rPr lang="en-US" dirty="0"/>
              <a:t>Using what you’ve learned about the importance of connecting content standards and practice standards, identify the example that best meets each of the Criteria 7 – 10 </a:t>
            </a:r>
          </a:p>
          <a:p>
            <a:pPr marL="0" indent="0">
              <a:buNone/>
            </a:pPr>
            <a:endParaRPr lang="en-US" dirty="0"/>
          </a:p>
          <a:p>
            <a:pPr marL="342900" indent="-342900">
              <a:buFont typeface="Arial" pitchFamily="34" charset="0"/>
              <a:buChar char="•"/>
            </a:pPr>
            <a:r>
              <a:rPr lang="en-US" dirty="0"/>
              <a:t>Be prepared to share why each example meets or does not meet the given criterion</a:t>
            </a:r>
          </a:p>
          <a:p>
            <a:pPr marL="342900" indent="-342900">
              <a:buFont typeface="Arial" pitchFamily="34" charset="0"/>
              <a:buChar char="•"/>
            </a:pPr>
            <a:endParaRPr lang="en-US" dirty="0"/>
          </a:p>
        </p:txBody>
      </p:sp>
    </p:spTree>
    <p:extLst>
      <p:ext uri="{BB962C8B-B14F-4D97-AF65-F5344CB8AC3E}">
        <p14:creationId xmlns:p14="http://schemas.microsoft.com/office/powerpoint/2010/main" val="31421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Old Ways of Doing Business (1 of 2)</a:t>
            </a:r>
          </a:p>
        </p:txBody>
      </p:sp>
      <p:sp>
        <p:nvSpPr>
          <p:cNvPr id="4" name="Content Placeholder 2"/>
          <p:cNvSpPr>
            <a:spLocks noGrp="1"/>
          </p:cNvSpPr>
          <p:nvPr>
            <p:ph idx="1"/>
          </p:nvPr>
        </p:nvSpPr>
        <p:spPr/>
        <p:txBody>
          <a:bodyPr>
            <a:normAutofit/>
          </a:bodyPr>
          <a:lstStyle/>
          <a:p>
            <a:pPr marL="336550" lvl="0" indent="-336550" fontAlgn="base">
              <a:spcBef>
                <a:spcPts val="1200"/>
              </a:spcBef>
              <a:spcAft>
                <a:spcPts val="1200"/>
              </a:spcAft>
              <a:buFontTx/>
              <a:buChar char="•"/>
            </a:pPr>
            <a:r>
              <a:rPr lang="en-US" dirty="0">
                <a:solidFill>
                  <a:schemeClr val="tx1"/>
                </a:solidFill>
                <a:ea typeface="Calibri" pitchFamily="34" charset="0"/>
                <a:cs typeface="Times New Roman" pitchFamily="18" charset="0"/>
              </a:rPr>
              <a:t>A different topic every day </a:t>
            </a:r>
          </a:p>
          <a:p>
            <a:pPr marL="336550" lvl="0" indent="-336550" fontAlgn="base">
              <a:spcBef>
                <a:spcPts val="1200"/>
              </a:spcBef>
              <a:spcAft>
                <a:spcPts val="1200"/>
              </a:spcAft>
              <a:buFontTx/>
              <a:buChar char="•"/>
            </a:pPr>
            <a:r>
              <a:rPr lang="en-US" dirty="0">
                <a:solidFill>
                  <a:schemeClr val="tx1"/>
                </a:solidFill>
                <a:ea typeface="Calibri" pitchFamily="34" charset="0"/>
                <a:cs typeface="Times New Roman" pitchFamily="18" charset="0"/>
              </a:rPr>
              <a:t>Every topic treated as equally important</a:t>
            </a:r>
          </a:p>
          <a:p>
            <a:pPr marL="336550" lvl="0" indent="-336550" fontAlgn="base">
              <a:spcBef>
                <a:spcPts val="1200"/>
              </a:spcBef>
              <a:spcAft>
                <a:spcPts val="1200"/>
              </a:spcAft>
              <a:buFontTx/>
              <a:buChar char="•"/>
            </a:pPr>
            <a:r>
              <a:rPr lang="en-US" dirty="0">
                <a:solidFill>
                  <a:schemeClr val="tx1"/>
                </a:solidFill>
                <a:ea typeface="Calibri" pitchFamily="34" charset="0"/>
                <a:cs typeface="Times New Roman" pitchFamily="18" charset="0"/>
              </a:rPr>
              <a:t>Elementary students dipping into advanced topics at the expense of mastering fundamentals</a:t>
            </a:r>
          </a:p>
          <a:p>
            <a:pPr marL="336550" lvl="0" indent="-336550" fontAlgn="base">
              <a:spcBef>
                <a:spcPts val="1200"/>
              </a:spcBef>
              <a:spcAft>
                <a:spcPts val="1200"/>
              </a:spcAft>
              <a:buFontTx/>
              <a:buChar char="•"/>
            </a:pPr>
            <a:r>
              <a:rPr lang="en-US" dirty="0">
                <a:solidFill>
                  <a:schemeClr val="tx1"/>
                </a:solidFill>
                <a:ea typeface="Calibri" pitchFamily="34" charset="0"/>
                <a:cs typeface="Times New Roman" pitchFamily="18" charset="0"/>
              </a:rPr>
              <a:t>Infinitesimal advance in each grade; endless review</a:t>
            </a:r>
          </a:p>
          <a:p>
            <a:pPr marL="336550" lvl="0" indent="-336550" fontAlgn="base">
              <a:spcBef>
                <a:spcPts val="1200"/>
              </a:spcBef>
              <a:spcAft>
                <a:spcPts val="1200"/>
              </a:spcAft>
              <a:buFontTx/>
              <a:buChar char="•"/>
            </a:pPr>
            <a:r>
              <a:rPr lang="en-US" dirty="0">
                <a:solidFill>
                  <a:schemeClr val="tx1"/>
                </a:solidFill>
                <a:ea typeface="Calibri" pitchFamily="34" charset="0"/>
                <a:cs typeface="Times New Roman" pitchFamily="18" charset="0"/>
              </a:rPr>
              <a:t>Incoherence and illogic – bizarre associations, or lacking a thread</a:t>
            </a:r>
          </a:p>
        </p:txBody>
      </p:sp>
    </p:spTree>
    <p:extLst>
      <p:ext uri="{BB962C8B-B14F-4D97-AF65-F5344CB8AC3E}">
        <p14:creationId xmlns:p14="http://schemas.microsoft.com/office/powerpoint/2010/main" val="97469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274638"/>
            <a:ext cx="8763000" cy="563562"/>
          </a:xfrm>
        </p:spPr>
        <p:txBody>
          <a:bodyPr>
            <a:normAutofit fontScale="90000"/>
          </a:bodyPr>
          <a:lstStyle/>
          <a:p>
            <a:r>
              <a:rPr lang="en-US" dirty="0"/>
              <a:t>Publishers’ Criterion 7: Practice-Content Connections – </a:t>
            </a:r>
            <a:r>
              <a:rPr lang="en-US" sz="1600" dirty="0"/>
              <a:t>Materials meaningfully connect content standards and practice standards.</a:t>
            </a:r>
            <a:endParaRPr lang="en-US" dirty="0"/>
          </a:p>
        </p:txBody>
      </p:sp>
      <p:sp>
        <p:nvSpPr>
          <p:cNvPr id="13" name="Text Placeholder 6"/>
          <p:cNvSpPr txBox="1">
            <a:spLocks/>
          </p:cNvSpPr>
          <p:nvPr/>
        </p:nvSpPr>
        <p:spPr>
          <a:xfrm>
            <a:off x="1143000" y="884238"/>
            <a:ext cx="32004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Task M (5</a:t>
            </a:r>
            <a:r>
              <a:rPr lang="en-US" baseline="30000" dirty="0"/>
              <a:t>th</a:t>
            </a:r>
            <a:r>
              <a:rPr lang="en-US" dirty="0"/>
              <a:t> Grade)</a:t>
            </a:r>
          </a:p>
        </p:txBody>
      </p:sp>
      <p:sp>
        <p:nvSpPr>
          <p:cNvPr id="15" name="Text Placeholder 8"/>
          <p:cNvSpPr txBox="1">
            <a:spLocks/>
          </p:cNvSpPr>
          <p:nvPr/>
        </p:nvSpPr>
        <p:spPr>
          <a:xfrm>
            <a:off x="5562600" y="884238"/>
            <a:ext cx="31242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Task N (5</a:t>
            </a:r>
            <a:r>
              <a:rPr lang="en-US" baseline="30000" dirty="0"/>
              <a:t>th</a:t>
            </a:r>
            <a:r>
              <a:rPr lang="en-US" dirty="0"/>
              <a:t> Grade)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118" y="1524000"/>
            <a:ext cx="3796988" cy="4615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059" t="27802" r="13304" b="13420"/>
          <a:stretch/>
        </p:blipFill>
        <p:spPr bwMode="auto">
          <a:xfrm>
            <a:off x="312591" y="1511560"/>
            <a:ext cx="3891652" cy="46279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2701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274638"/>
            <a:ext cx="8763000" cy="563562"/>
          </a:xfrm>
        </p:spPr>
        <p:txBody>
          <a:bodyPr>
            <a:normAutofit fontScale="90000"/>
          </a:bodyPr>
          <a:lstStyle/>
          <a:p>
            <a:r>
              <a:rPr lang="en-US" dirty="0"/>
              <a:t>Publishers’ Criterion 7: Practice-Content Connections – </a:t>
            </a:r>
            <a:r>
              <a:rPr lang="en-US" sz="1600" dirty="0"/>
              <a:t>Materials meaningfully connect content standards and practice standards.</a:t>
            </a:r>
            <a:endParaRPr lang="en-US" dirty="0"/>
          </a:p>
        </p:txBody>
      </p:sp>
      <p:sp>
        <p:nvSpPr>
          <p:cNvPr id="13" name="Text Placeholder 6"/>
          <p:cNvSpPr txBox="1">
            <a:spLocks/>
          </p:cNvSpPr>
          <p:nvPr/>
        </p:nvSpPr>
        <p:spPr>
          <a:xfrm>
            <a:off x="1143000" y="884238"/>
            <a:ext cx="32004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Task M (5</a:t>
            </a:r>
            <a:r>
              <a:rPr lang="en-US" baseline="30000" dirty="0"/>
              <a:t>th</a:t>
            </a:r>
            <a:r>
              <a:rPr lang="en-US" dirty="0"/>
              <a:t> Grade)</a:t>
            </a:r>
          </a:p>
        </p:txBody>
      </p:sp>
      <p:sp>
        <p:nvSpPr>
          <p:cNvPr id="15" name="Text Placeholder 8"/>
          <p:cNvSpPr txBox="1">
            <a:spLocks/>
          </p:cNvSpPr>
          <p:nvPr/>
        </p:nvSpPr>
        <p:spPr>
          <a:xfrm>
            <a:off x="5562600" y="884238"/>
            <a:ext cx="31242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Task N (5</a:t>
            </a:r>
            <a:r>
              <a:rPr lang="en-US" baseline="30000" dirty="0"/>
              <a:t>th</a:t>
            </a:r>
            <a:r>
              <a:rPr lang="en-US" dirty="0"/>
              <a:t> Grade)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118" y="1524000"/>
            <a:ext cx="3796988" cy="4615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059" t="27802" r="13304" b="13420"/>
          <a:stretch/>
        </p:blipFill>
        <p:spPr bwMode="auto">
          <a:xfrm>
            <a:off x="312591" y="1511560"/>
            <a:ext cx="3891652" cy="46279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Oval 10"/>
          <p:cNvSpPr/>
          <p:nvPr/>
        </p:nvSpPr>
        <p:spPr>
          <a:xfrm>
            <a:off x="1143000" y="825759"/>
            <a:ext cx="2514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7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199" y="122238"/>
            <a:ext cx="8181975" cy="868362"/>
          </a:xfrm>
        </p:spPr>
        <p:txBody>
          <a:bodyPr>
            <a:normAutofit fontScale="90000"/>
          </a:bodyPr>
          <a:lstStyle/>
          <a:p>
            <a:r>
              <a:rPr lang="en-US" dirty="0"/>
              <a:t>Publishers’ Criterion 8: Focus and Coherence via Practice Standards – </a:t>
            </a:r>
            <a:r>
              <a:rPr lang="en-US" sz="1600" dirty="0"/>
              <a:t>Materials promote focus and coherence by connecting practice standards with content that is emphasized in the Standards.</a:t>
            </a:r>
            <a:endParaRPr lang="en-US" dirty="0"/>
          </a:p>
        </p:txBody>
      </p:sp>
      <p:sp>
        <p:nvSpPr>
          <p:cNvPr id="13" name="Text Placeholder 6"/>
          <p:cNvSpPr txBox="1">
            <a:spLocks/>
          </p:cNvSpPr>
          <p:nvPr/>
        </p:nvSpPr>
        <p:spPr>
          <a:xfrm>
            <a:off x="457200" y="1447800"/>
            <a:ext cx="2590800" cy="14478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n-US" dirty="0"/>
              <a:t>Project O (Geometry Map, 4</a:t>
            </a:r>
            <a:r>
              <a:rPr lang="en-US" baseline="30000" dirty="0"/>
              <a:t>th</a:t>
            </a:r>
            <a:r>
              <a:rPr lang="en-US" dirty="0"/>
              <a:t> Grade)</a:t>
            </a:r>
          </a:p>
        </p:txBody>
      </p:sp>
      <p:sp>
        <p:nvSpPr>
          <p:cNvPr id="15" name="Text Placeholder 8"/>
          <p:cNvSpPr txBox="1">
            <a:spLocks/>
          </p:cNvSpPr>
          <p:nvPr/>
        </p:nvSpPr>
        <p:spPr>
          <a:xfrm>
            <a:off x="457200" y="3962400"/>
            <a:ext cx="2590800" cy="17526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n-US" dirty="0"/>
              <a:t>Project P </a:t>
            </a:r>
          </a:p>
          <a:p>
            <a:pPr algn="r"/>
            <a:r>
              <a:rPr lang="en-US" dirty="0"/>
              <a:t>(Freaky Fractions Portfolio, </a:t>
            </a:r>
          </a:p>
          <a:p>
            <a:pPr algn="r"/>
            <a:r>
              <a:rPr lang="en-US" dirty="0"/>
              <a:t>4</a:t>
            </a:r>
            <a:r>
              <a:rPr lang="en-US" baseline="30000" dirty="0"/>
              <a:t>th</a:t>
            </a:r>
            <a:r>
              <a:rPr lang="en-US" dirty="0"/>
              <a:t> Grade)</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1152526"/>
            <a:ext cx="5344886" cy="23218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9" y="3581400"/>
            <a:ext cx="5105401" cy="27223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1714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199" y="122238"/>
            <a:ext cx="8181975" cy="868362"/>
          </a:xfrm>
        </p:spPr>
        <p:txBody>
          <a:bodyPr>
            <a:normAutofit fontScale="90000"/>
          </a:bodyPr>
          <a:lstStyle/>
          <a:p>
            <a:r>
              <a:rPr lang="en-US" dirty="0"/>
              <a:t>Publishers’ Criterion 8: Focus and Coherence via Practice Standards – </a:t>
            </a:r>
            <a:r>
              <a:rPr lang="en-US" sz="1600" dirty="0"/>
              <a:t>Materials promote focus and coherence by connecting practice standards with content that is emphasized in the Standards.</a:t>
            </a:r>
            <a:endParaRPr lang="en-US" dirty="0"/>
          </a:p>
        </p:txBody>
      </p:sp>
      <p:sp>
        <p:nvSpPr>
          <p:cNvPr id="13" name="Text Placeholder 6"/>
          <p:cNvSpPr txBox="1">
            <a:spLocks/>
          </p:cNvSpPr>
          <p:nvPr/>
        </p:nvSpPr>
        <p:spPr>
          <a:xfrm>
            <a:off x="457200" y="1447800"/>
            <a:ext cx="2590800" cy="14478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n-US" dirty="0"/>
              <a:t>Project O (Geometry Map, 4</a:t>
            </a:r>
            <a:r>
              <a:rPr lang="en-US" baseline="30000" dirty="0"/>
              <a:t>th</a:t>
            </a:r>
            <a:r>
              <a:rPr lang="en-US" dirty="0"/>
              <a:t> Grade)</a:t>
            </a:r>
          </a:p>
        </p:txBody>
      </p:sp>
      <p:sp>
        <p:nvSpPr>
          <p:cNvPr id="15" name="Text Placeholder 8"/>
          <p:cNvSpPr txBox="1">
            <a:spLocks/>
          </p:cNvSpPr>
          <p:nvPr/>
        </p:nvSpPr>
        <p:spPr>
          <a:xfrm>
            <a:off x="457200" y="3962400"/>
            <a:ext cx="2590800" cy="17526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Calibri"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n-US" dirty="0"/>
              <a:t>Project P </a:t>
            </a:r>
          </a:p>
          <a:p>
            <a:pPr algn="r"/>
            <a:r>
              <a:rPr lang="en-US" dirty="0"/>
              <a:t>(Freaky Fractions Portfolio, </a:t>
            </a:r>
          </a:p>
          <a:p>
            <a:pPr algn="r"/>
            <a:r>
              <a:rPr lang="en-US" dirty="0"/>
              <a:t>4</a:t>
            </a:r>
            <a:r>
              <a:rPr lang="en-US" baseline="30000" dirty="0"/>
              <a:t>th</a:t>
            </a:r>
            <a:r>
              <a:rPr lang="en-US" dirty="0"/>
              <a:t> Grade)</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1152526"/>
            <a:ext cx="5344886" cy="23218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9" y="3581400"/>
            <a:ext cx="5105401" cy="27223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Oval 10"/>
          <p:cNvSpPr/>
          <p:nvPr/>
        </p:nvSpPr>
        <p:spPr>
          <a:xfrm>
            <a:off x="762000" y="3657600"/>
            <a:ext cx="2514600" cy="2667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6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305800" cy="868362"/>
          </a:xfrm>
        </p:spPr>
        <p:txBody>
          <a:bodyPr>
            <a:normAutofit fontScale="90000"/>
          </a:bodyPr>
          <a:lstStyle/>
          <a:p>
            <a:r>
              <a:rPr lang="en-US" dirty="0"/>
              <a:t>Publishers’ Criterion 9: Careful attention to each practice standard – </a:t>
            </a:r>
            <a:r>
              <a:rPr lang="en-US" sz="1600" dirty="0"/>
              <a:t>Materials attend to the full meaning of each practice standard.</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20762"/>
            <a:ext cx="5334000" cy="517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472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305800" cy="868362"/>
          </a:xfrm>
        </p:spPr>
        <p:txBody>
          <a:bodyPr>
            <a:normAutofit fontScale="90000"/>
          </a:bodyPr>
          <a:lstStyle/>
          <a:p>
            <a:r>
              <a:rPr lang="en-US" dirty="0"/>
              <a:t>Publishers’ Criterion 9: Careful attention to each practice standard – </a:t>
            </a:r>
            <a:r>
              <a:rPr lang="en-US" sz="1600" dirty="0"/>
              <a:t>Materials attend to the full meaning of each practice standard.</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20762"/>
            <a:ext cx="5334000" cy="517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732315" y="1447800"/>
            <a:ext cx="2514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72742" y="2993571"/>
            <a:ext cx="20574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16286" y="2307771"/>
            <a:ext cx="2057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30286" y="4343400"/>
            <a:ext cx="2514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19400" y="5201763"/>
            <a:ext cx="2514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87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4"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28600"/>
            <a:ext cx="8458200" cy="868362"/>
          </a:xfrm>
        </p:spPr>
        <p:txBody>
          <a:bodyPr>
            <a:normAutofit fontScale="90000"/>
          </a:bodyPr>
          <a:lstStyle/>
          <a:p>
            <a:r>
              <a:rPr lang="en-US" dirty="0"/>
              <a:t>Publishers’ Criterion 10: Emphasis on Mathematical Reasoning – </a:t>
            </a:r>
            <a:r>
              <a:rPr lang="en-US" sz="1600" dirty="0"/>
              <a:t>Materials support the Standards’ emphasis on mathematical reasoning.</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484" y="1168267"/>
            <a:ext cx="6091813" cy="497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43200" y="5841944"/>
            <a:ext cx="1382366" cy="276999"/>
          </a:xfrm>
          <a:prstGeom prst="rect">
            <a:avLst/>
          </a:prstGeom>
        </p:spPr>
        <p:txBody>
          <a:bodyPr wrap="none">
            <a:spAutoFit/>
          </a:bodyPr>
          <a:lstStyle/>
          <a:p>
            <a:r>
              <a:rPr lang="en-US" sz="1200" dirty="0"/>
              <a:t>How do you know?</a:t>
            </a:r>
          </a:p>
        </p:txBody>
      </p:sp>
    </p:spTree>
    <p:extLst>
      <p:ext uri="{BB962C8B-B14F-4D97-AF65-F5344CB8AC3E}">
        <p14:creationId xmlns:p14="http://schemas.microsoft.com/office/powerpoint/2010/main" val="3408788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28600"/>
            <a:ext cx="8458200" cy="868362"/>
          </a:xfrm>
        </p:spPr>
        <p:txBody>
          <a:bodyPr>
            <a:normAutofit fontScale="90000"/>
          </a:bodyPr>
          <a:lstStyle/>
          <a:p>
            <a:r>
              <a:rPr lang="en-US" dirty="0"/>
              <a:t>Publishers’ Criterion 10: Emphasis on Mathematical Reasoning – </a:t>
            </a:r>
            <a:r>
              <a:rPr lang="en-US" sz="1600" dirty="0"/>
              <a:t>Materials support the Standards’ emphasis on mathematical reasoning.</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484" y="1168267"/>
            <a:ext cx="6091813" cy="497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612572" y="1611085"/>
            <a:ext cx="24384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07772" y="3387618"/>
            <a:ext cx="2743200" cy="2731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743200" y="5841944"/>
            <a:ext cx="1382366" cy="276999"/>
          </a:xfrm>
          <a:prstGeom prst="rect">
            <a:avLst/>
          </a:prstGeom>
        </p:spPr>
        <p:txBody>
          <a:bodyPr wrap="none">
            <a:spAutoFit/>
          </a:bodyPr>
          <a:lstStyle/>
          <a:p>
            <a:r>
              <a:rPr lang="en-US" sz="1200" dirty="0"/>
              <a:t>How do you know?</a:t>
            </a:r>
          </a:p>
        </p:txBody>
      </p:sp>
    </p:spTree>
    <p:extLst>
      <p:ext uri="{BB962C8B-B14F-4D97-AF65-F5344CB8AC3E}">
        <p14:creationId xmlns:p14="http://schemas.microsoft.com/office/powerpoint/2010/main" val="30278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Indicators of Quality (1 of 2)</a:t>
            </a:r>
          </a:p>
        </p:txBody>
      </p:sp>
      <p:sp>
        <p:nvSpPr>
          <p:cNvPr id="3" name="Content Placeholder 2"/>
          <p:cNvSpPr>
            <a:spLocks noGrp="1"/>
          </p:cNvSpPr>
          <p:nvPr>
            <p:ph sz="half" idx="1"/>
          </p:nvPr>
        </p:nvSpPr>
        <p:spPr>
          <a:xfrm>
            <a:off x="533400" y="1295400"/>
            <a:ext cx="8118389" cy="5105400"/>
          </a:xfrm>
        </p:spPr>
        <p:txBody>
          <a:bodyPr>
            <a:normAutofit/>
          </a:bodyPr>
          <a:lstStyle/>
          <a:p>
            <a:pPr marL="280988" indent="-280988">
              <a:buFont typeface="Arial" pitchFamily="34" charset="0"/>
              <a:buChar char="•"/>
            </a:pPr>
            <a:r>
              <a:rPr lang="en-US" sz="2200" dirty="0"/>
              <a:t>Problems are worth doing</a:t>
            </a:r>
          </a:p>
          <a:p>
            <a:pPr marL="280988" indent="-280988">
              <a:buFont typeface="Arial" pitchFamily="34" charset="0"/>
              <a:buChar char="•"/>
            </a:pPr>
            <a:r>
              <a:rPr lang="en-US" sz="2200" dirty="0"/>
              <a:t>Variety in the pacing and grain size of content coverage</a:t>
            </a:r>
          </a:p>
          <a:p>
            <a:pPr marL="280988" indent="-280988">
              <a:buFont typeface="Arial" pitchFamily="34" charset="0"/>
              <a:buChar char="•"/>
            </a:pPr>
            <a:r>
              <a:rPr lang="en-US" sz="2200" dirty="0"/>
              <a:t>Variety in what students produce</a:t>
            </a:r>
          </a:p>
          <a:p>
            <a:pPr marL="280988" indent="-280988">
              <a:buFont typeface="Arial" pitchFamily="34" charset="0"/>
              <a:buChar char="•"/>
            </a:pPr>
            <a:r>
              <a:rPr lang="en-US" sz="2200" dirty="0"/>
              <a:t>Lessons are thoughtfully structured ad support the teacher</a:t>
            </a:r>
          </a:p>
          <a:p>
            <a:pPr marL="280988" indent="-280988">
              <a:buFont typeface="Arial" pitchFamily="34" charset="0"/>
              <a:buChar char="•"/>
            </a:pPr>
            <a:r>
              <a:rPr lang="en-US" sz="2200" dirty="0"/>
              <a:t>Separate teacher materials that support and reward teacher study</a:t>
            </a:r>
          </a:p>
          <a:p>
            <a:pPr marL="280988" indent="-280988">
              <a:buFont typeface="Arial" pitchFamily="34" charset="0"/>
              <a:buChar char="•"/>
            </a:pPr>
            <a:r>
              <a:rPr lang="en-US" sz="2200" dirty="0"/>
              <a:t>Use of </a:t>
            </a:r>
            <a:r>
              <a:rPr lang="en-US" sz="2200" dirty="0" err="1"/>
              <a:t>manipulatives</a:t>
            </a:r>
            <a:r>
              <a:rPr lang="en-US" sz="2200" dirty="0"/>
              <a:t> follows best practices</a:t>
            </a:r>
          </a:p>
          <a:p>
            <a:pPr marL="280988" indent="-280988">
              <a:buFont typeface="Arial" pitchFamily="34" charset="0"/>
              <a:buChar char="•"/>
            </a:pPr>
            <a:r>
              <a:rPr lang="en-US" sz="2200" dirty="0"/>
              <a:t>Materials are carefully reviewed (freedom from mathematical errors, grade-level appropriateness, freedom from bias, freedom from construct-irrelevant language complexity)</a:t>
            </a:r>
          </a:p>
        </p:txBody>
      </p:sp>
    </p:spTree>
    <p:extLst>
      <p:ext uri="{BB962C8B-B14F-4D97-AF65-F5344CB8AC3E}">
        <p14:creationId xmlns:p14="http://schemas.microsoft.com/office/powerpoint/2010/main" val="2751089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Indicators of Quality (2 of 2)</a:t>
            </a:r>
          </a:p>
        </p:txBody>
      </p:sp>
      <p:sp>
        <p:nvSpPr>
          <p:cNvPr id="3" name="Content Placeholder 2"/>
          <p:cNvSpPr>
            <a:spLocks noGrp="1"/>
          </p:cNvSpPr>
          <p:nvPr>
            <p:ph sz="half" idx="1"/>
          </p:nvPr>
        </p:nvSpPr>
        <p:spPr>
          <a:xfrm>
            <a:off x="533400" y="1295400"/>
            <a:ext cx="8118389" cy="5105400"/>
          </a:xfrm>
        </p:spPr>
        <p:txBody>
          <a:bodyPr>
            <a:normAutofit/>
          </a:bodyPr>
          <a:lstStyle/>
          <a:p>
            <a:pPr marL="280988" indent="-280988">
              <a:buFont typeface="Arial" pitchFamily="34" charset="0"/>
              <a:buChar char="•"/>
            </a:pPr>
            <a:r>
              <a:rPr lang="en-US" sz="2200" dirty="0"/>
              <a:t>Visual design isn’t distracting, chaotic, aimed at adult purchasers – serves only to support young students in engaging thoughtfully with the subject</a:t>
            </a:r>
          </a:p>
          <a:p>
            <a:pPr marL="280988" indent="-280988">
              <a:buFont typeface="Arial" pitchFamily="34" charset="0"/>
              <a:buChar char="•"/>
            </a:pPr>
            <a:r>
              <a:rPr lang="en-US" sz="2200" dirty="0"/>
              <a:t>Support for English language learners is thoughtful and helps those learners to meet the same standards as all other students</a:t>
            </a:r>
          </a:p>
          <a:p>
            <a:pPr marL="280988" indent="-280988">
              <a:buFont typeface="Arial" pitchFamily="34" charset="0"/>
              <a:buChar char="•"/>
            </a:pPr>
            <a:r>
              <a:rPr lang="en-US" sz="2200" dirty="0"/>
              <a:t>(For paper-based materials.) A textbook that is focused is short. For example, by design Japanese textbooks have less than one page per lesson. Elementary textbooks should be less than 200 pages, middle and secondary less than 500 pages</a:t>
            </a:r>
          </a:p>
        </p:txBody>
      </p:sp>
    </p:spTree>
    <p:extLst>
      <p:ext uri="{BB962C8B-B14F-4D97-AF65-F5344CB8AC3E}">
        <p14:creationId xmlns:p14="http://schemas.microsoft.com/office/powerpoint/2010/main" val="329507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Old Ways of Doing Business (2 of 2)</a:t>
            </a:r>
          </a:p>
        </p:txBody>
      </p:sp>
      <p:sp>
        <p:nvSpPr>
          <p:cNvPr id="4" name="Content Placeholder 2"/>
          <p:cNvSpPr>
            <a:spLocks noGrp="1"/>
          </p:cNvSpPr>
          <p:nvPr>
            <p:ph idx="1"/>
          </p:nvPr>
        </p:nvSpPr>
        <p:spPr/>
        <p:txBody>
          <a:bodyPr>
            <a:normAutofit/>
          </a:bodyPr>
          <a:lstStyle/>
          <a:p>
            <a:pPr marL="457200" indent="-457200" fontAlgn="base">
              <a:spcBef>
                <a:spcPts val="0"/>
              </a:spcBef>
              <a:buFont typeface="Arial" pitchFamily="34" charset="0"/>
              <a:buChar char="•"/>
            </a:pPr>
            <a:r>
              <a:rPr lang="en-US" sz="2800" dirty="0">
                <a:solidFill>
                  <a:schemeClr val="tx1"/>
                </a:solidFill>
                <a:ea typeface="Calibri" pitchFamily="34" charset="0"/>
                <a:cs typeface="Times New Roman" pitchFamily="18" charset="0"/>
              </a:rPr>
              <a:t>Lack of rigor</a:t>
            </a:r>
          </a:p>
          <a:p>
            <a:pPr marL="809625" lvl="1" indent="-342900" fontAlgn="base">
              <a:spcBef>
                <a:spcPts val="1200"/>
              </a:spcBef>
              <a:spcAft>
                <a:spcPct val="0"/>
              </a:spcAft>
              <a:buFont typeface="Arial" panose="020B0604020202020204" pitchFamily="34" charset="0"/>
              <a:buChar char="•"/>
            </a:pPr>
            <a:r>
              <a:rPr lang="en-US" dirty="0">
                <a:solidFill>
                  <a:schemeClr val="tx1"/>
                </a:solidFill>
                <a:ea typeface="Calibri" pitchFamily="34" charset="0"/>
                <a:cs typeface="Times New Roman" pitchFamily="18" charset="0"/>
              </a:rPr>
              <a:t>Reliance on rote learning at expense of concepts</a:t>
            </a:r>
          </a:p>
          <a:p>
            <a:pPr marL="809625" lvl="1" indent="-342900" fontAlgn="base">
              <a:spcBef>
                <a:spcPts val="1200"/>
              </a:spcBef>
              <a:spcAft>
                <a:spcPct val="0"/>
              </a:spcAft>
              <a:buFont typeface="Arial" panose="020B0604020202020204" pitchFamily="34" charset="0"/>
              <a:buChar char="•"/>
            </a:pPr>
            <a:r>
              <a:rPr lang="en-US" dirty="0">
                <a:solidFill>
                  <a:schemeClr val="tx1"/>
                </a:solidFill>
                <a:ea typeface="Calibri" pitchFamily="34" charset="0"/>
                <a:cs typeface="Times New Roman" pitchFamily="18" charset="0"/>
              </a:rPr>
              <a:t>Aversion to repetitious practice</a:t>
            </a:r>
          </a:p>
          <a:p>
            <a:pPr marL="809625" lvl="1" indent="-342900" fontAlgn="base">
              <a:spcBef>
                <a:spcPts val="1200"/>
              </a:spcBef>
              <a:spcAft>
                <a:spcPct val="0"/>
              </a:spcAft>
              <a:buFont typeface="Arial" panose="020B0604020202020204" pitchFamily="34" charset="0"/>
              <a:buChar char="•"/>
            </a:pPr>
            <a:r>
              <a:rPr lang="en-US" dirty="0">
                <a:solidFill>
                  <a:schemeClr val="tx1"/>
                </a:solidFill>
                <a:ea typeface="Calibri" pitchFamily="34" charset="0"/>
                <a:cs typeface="Times New Roman" pitchFamily="18" charset="0"/>
              </a:rPr>
              <a:t>Severe restriction to stereotyped problems lending themselves to mnemonics or tricks</a:t>
            </a:r>
          </a:p>
          <a:p>
            <a:pPr marL="809625" lvl="1" indent="-342900" fontAlgn="base">
              <a:spcBef>
                <a:spcPts val="1200"/>
              </a:spcBef>
              <a:spcAft>
                <a:spcPct val="0"/>
              </a:spcAft>
              <a:buFont typeface="Arial" panose="020B0604020202020204" pitchFamily="34" charset="0"/>
              <a:buChar char="•"/>
            </a:pPr>
            <a:r>
              <a:rPr lang="en-US" dirty="0">
                <a:solidFill>
                  <a:schemeClr val="tx1"/>
                </a:solidFill>
                <a:ea typeface="Calibri" pitchFamily="34" charset="0"/>
                <a:cs typeface="Times New Roman" pitchFamily="18" charset="0"/>
              </a:rPr>
              <a:t>Lack of quality applied problems and real-world contexts</a:t>
            </a:r>
          </a:p>
          <a:p>
            <a:pPr marL="809625" lvl="1" indent="-342900" fontAlgn="base">
              <a:spcBef>
                <a:spcPts val="1200"/>
              </a:spcBef>
              <a:spcAft>
                <a:spcPct val="0"/>
              </a:spcAft>
              <a:buFont typeface="Arial" panose="020B0604020202020204" pitchFamily="34" charset="0"/>
              <a:buChar char="•"/>
            </a:pPr>
            <a:r>
              <a:rPr lang="en-US" dirty="0">
                <a:solidFill>
                  <a:schemeClr val="tx1"/>
                </a:solidFill>
                <a:ea typeface="Calibri" pitchFamily="34" charset="0"/>
                <a:cs typeface="Times New Roman" pitchFamily="18" charset="0"/>
              </a:rPr>
              <a:t>Lack of variety in what students produce</a:t>
            </a:r>
          </a:p>
        </p:txBody>
      </p:sp>
    </p:spTree>
    <p:extLst>
      <p:ext uri="{BB962C8B-B14F-4D97-AF65-F5344CB8AC3E}">
        <p14:creationId xmlns:p14="http://schemas.microsoft.com/office/powerpoint/2010/main" val="3543701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Additional Elements of Publishers’ Criteria </a:t>
            </a:r>
          </a:p>
        </p:txBody>
      </p:sp>
      <p:sp>
        <p:nvSpPr>
          <p:cNvPr id="3" name="Content Placeholder 2"/>
          <p:cNvSpPr>
            <a:spLocks noGrp="1"/>
          </p:cNvSpPr>
          <p:nvPr>
            <p:ph sz="half" idx="1"/>
          </p:nvPr>
        </p:nvSpPr>
        <p:spPr>
          <a:xfrm>
            <a:off x="533400" y="1295400"/>
            <a:ext cx="8118389" cy="5105400"/>
          </a:xfrm>
        </p:spPr>
        <p:txBody>
          <a:bodyPr>
            <a:normAutofit/>
          </a:bodyPr>
          <a:lstStyle/>
          <a:p>
            <a:pPr marL="280988" indent="-280988">
              <a:buFont typeface="Arial" pitchFamily="34" charset="0"/>
              <a:buChar char="•"/>
            </a:pPr>
            <a:endParaRPr lang="en-US" dirty="0"/>
          </a:p>
          <a:p>
            <a:pPr marL="280988" indent="-280988">
              <a:buFont typeface="Arial" pitchFamily="34" charset="0"/>
              <a:buChar char="•"/>
            </a:pPr>
            <a:r>
              <a:rPr lang="en-US" dirty="0"/>
              <a:t>Overarching criteria for supporting special populations</a:t>
            </a:r>
          </a:p>
          <a:p>
            <a:pPr marL="0" indent="0">
              <a:buNone/>
            </a:pPr>
            <a:endParaRPr lang="en-US" dirty="0"/>
          </a:p>
          <a:p>
            <a:pPr marL="280988" indent="-280988">
              <a:buFont typeface="Arial" pitchFamily="34" charset="0"/>
              <a:buChar char="•"/>
            </a:pPr>
            <a:r>
              <a:rPr lang="en-US" dirty="0"/>
              <a:t>Criteria for science materials</a:t>
            </a:r>
          </a:p>
          <a:p>
            <a:endParaRPr lang="en-US" dirty="0"/>
          </a:p>
          <a:p>
            <a:pPr marL="280988" indent="-280988">
              <a:buFont typeface="Arial" pitchFamily="34" charset="0"/>
              <a:buChar char="•"/>
            </a:pPr>
            <a:r>
              <a:rPr lang="en-US" dirty="0"/>
              <a:t>Appendix: The Structure is the Standards</a:t>
            </a:r>
          </a:p>
          <a:p>
            <a:pPr marL="280988" indent="-280988">
              <a:buFont typeface="Arial" pitchFamily="34" charset="0"/>
              <a:buChar char="•"/>
            </a:pPr>
            <a:endParaRPr lang="en-US" sz="3200" dirty="0"/>
          </a:p>
        </p:txBody>
      </p:sp>
    </p:spTree>
    <p:extLst>
      <p:ext uri="{BB962C8B-B14F-4D97-AF65-F5344CB8AC3E}">
        <p14:creationId xmlns:p14="http://schemas.microsoft.com/office/powerpoint/2010/main" val="2327985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Instructional Materials Evaluation Tool</a:t>
            </a:r>
          </a:p>
        </p:txBody>
      </p:sp>
      <p:sp>
        <p:nvSpPr>
          <p:cNvPr id="3" name="Content Placeholder 2"/>
          <p:cNvSpPr>
            <a:spLocks noGrp="1"/>
          </p:cNvSpPr>
          <p:nvPr>
            <p:ph idx="1"/>
          </p:nvPr>
        </p:nvSpPr>
        <p:spPr/>
        <p:txBody>
          <a:bodyPr/>
          <a:lstStyle/>
          <a:p>
            <a:r>
              <a:rPr lang="en-US" sz="2200" dirty="0"/>
              <a:t>Draws directly from the K-8 Publishers’ Criteria and the Common Core State Standards for Mathematics</a:t>
            </a:r>
          </a:p>
          <a:p>
            <a:r>
              <a:rPr lang="en-US" sz="2200" dirty="0"/>
              <a:t>Designed to help educators determine whether instructional materials are aligned to the Shifts and major features of the CCSS</a:t>
            </a:r>
          </a:p>
          <a:p>
            <a:r>
              <a:rPr lang="en-US" sz="2200" dirty="0"/>
              <a:t>An evaluation tool that can be used for: </a:t>
            </a:r>
          </a:p>
          <a:p>
            <a:pPr lvl="1"/>
            <a:r>
              <a:rPr lang="en-US" dirty="0"/>
              <a:t>Purchasing new curricular materials</a:t>
            </a:r>
          </a:p>
          <a:p>
            <a:pPr lvl="1"/>
            <a:r>
              <a:rPr lang="en-US" dirty="0"/>
              <a:t>Evaluating existing materials</a:t>
            </a:r>
          </a:p>
          <a:p>
            <a:pPr lvl="1"/>
            <a:r>
              <a:rPr lang="en-US" dirty="0"/>
              <a:t>Developing aligned math curricula</a:t>
            </a:r>
          </a:p>
          <a:p>
            <a:pPr marL="457200" lvl="1" indent="0">
              <a:buNone/>
            </a:pPr>
            <a:endParaRPr lang="en-US" dirty="0"/>
          </a:p>
          <a:p>
            <a:pPr lvl="1"/>
            <a:endParaRPr lang="en-US" dirty="0"/>
          </a:p>
        </p:txBody>
      </p:sp>
      <p:sp>
        <p:nvSpPr>
          <p:cNvPr id="5" name="TextBox 4"/>
          <p:cNvSpPr txBox="1"/>
          <p:nvPr/>
        </p:nvSpPr>
        <p:spPr>
          <a:xfrm>
            <a:off x="1447800" y="5148084"/>
            <a:ext cx="6368143" cy="685800"/>
          </a:xfrm>
          <a:prstGeom prst="rect">
            <a:avLst/>
          </a:prstGeom>
          <a:solidFill>
            <a:schemeClr val="bg1">
              <a:lumMod val="85000"/>
            </a:schemeClr>
          </a:solidFill>
        </p:spPr>
        <p:txBody>
          <a:bodyPr vert="horz" wrap="square" lIns="91440" tIns="45720" rIns="91440" bIns="45720" rtlCol="0" anchor="ctr">
            <a:normAutofit fontScale="92500" lnSpcReduction="20000"/>
          </a:bodyPr>
          <a:lstStyle/>
          <a:p>
            <a:pPr marL="57150" algn="ctr">
              <a:lnSpc>
                <a:spcPct val="114000"/>
              </a:lnSpc>
              <a:spcBef>
                <a:spcPts val="600"/>
              </a:spcBef>
            </a:pPr>
            <a:r>
              <a:rPr lang="en-US" sz="2200" b="1" dirty="0">
                <a:solidFill>
                  <a:schemeClr val="tx1">
                    <a:lumMod val="85000"/>
                    <a:lumOff val="15000"/>
                  </a:schemeClr>
                </a:solidFill>
              </a:rPr>
              <a:t>Instructional Materials Evaluation Tool available at </a:t>
            </a:r>
            <a:r>
              <a:rPr lang="en-US" sz="2200" b="1" i="1" dirty="0">
                <a:solidFill>
                  <a:schemeClr val="tx1">
                    <a:lumMod val="85000"/>
                    <a:lumOff val="15000"/>
                  </a:schemeClr>
                </a:solidFill>
              </a:rPr>
              <a:t>achievethecore.org/</a:t>
            </a:r>
            <a:r>
              <a:rPr lang="en-US" sz="2200" b="1" i="1" dirty="0" err="1">
                <a:solidFill>
                  <a:schemeClr val="tx1">
                    <a:lumMod val="85000"/>
                    <a:lumOff val="15000"/>
                  </a:schemeClr>
                </a:solidFill>
              </a:rPr>
              <a:t>imet</a:t>
            </a:r>
            <a:endParaRPr lang="en-US" sz="2200" b="1" dirty="0">
              <a:solidFill>
                <a:schemeClr val="tx1">
                  <a:lumMod val="85000"/>
                  <a:lumOff val="15000"/>
                </a:schemeClr>
              </a:solidFill>
            </a:endParaRPr>
          </a:p>
        </p:txBody>
      </p:sp>
    </p:spTree>
    <p:extLst>
      <p:ext uri="{BB962C8B-B14F-4D97-AF65-F5344CB8AC3E}">
        <p14:creationId xmlns:p14="http://schemas.microsoft.com/office/powerpoint/2010/main" val="208349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Publishers’ Criteria for Mathematics:  </a:t>
            </a:r>
            <a:br>
              <a:rPr lang="en-US" dirty="0"/>
            </a:br>
            <a:r>
              <a:rPr lang="en-US" dirty="0"/>
              <a:t>Next Steps for Educators/Policy-makers</a:t>
            </a:r>
          </a:p>
        </p:txBody>
      </p:sp>
      <p:sp>
        <p:nvSpPr>
          <p:cNvPr id="5" name="TextBox 4"/>
          <p:cNvSpPr txBox="1"/>
          <p:nvPr/>
        </p:nvSpPr>
        <p:spPr>
          <a:xfrm>
            <a:off x="533400" y="5943595"/>
            <a:ext cx="7848600" cy="304800"/>
          </a:xfrm>
          <a:prstGeom prst="rect">
            <a:avLst/>
          </a:prstGeom>
        </p:spPr>
        <p:txBody>
          <a:bodyPr vert="horz" wrap="square" lIns="91440" tIns="45720" rIns="91440" bIns="45720" rtlCol="0">
            <a:normAutofit fontScale="55000" lnSpcReduction="20000"/>
          </a:bodyPr>
          <a:lstStyle/>
          <a:p>
            <a:r>
              <a:rPr lang="en-US" sz="2800" i="1" dirty="0">
                <a:solidFill>
                  <a:schemeClr val="tx1">
                    <a:lumMod val="95000"/>
                    <a:lumOff val="5000"/>
                  </a:schemeClr>
                </a:solidFill>
              </a:rPr>
              <a:t>For additional resources for educators, go to </a:t>
            </a:r>
            <a:r>
              <a:rPr lang="en-US" sz="2800" b="1" i="1" dirty="0">
                <a:solidFill>
                  <a:schemeClr val="tx1">
                    <a:lumMod val="95000"/>
                    <a:lumOff val="5000"/>
                  </a:schemeClr>
                </a:solidFill>
              </a:rPr>
              <a:t>achievethecore.org</a:t>
            </a:r>
            <a:r>
              <a:rPr lang="en-US" sz="2800" i="1" dirty="0">
                <a:solidFill>
                  <a:schemeClr val="tx1">
                    <a:lumMod val="95000"/>
                    <a:lumOff val="5000"/>
                  </a:schemeClr>
                </a:solidFill>
              </a:rPr>
              <a:t>.</a:t>
            </a:r>
          </a:p>
        </p:txBody>
      </p:sp>
      <p:sp>
        <p:nvSpPr>
          <p:cNvPr id="6" name="Rectangle 5"/>
          <p:cNvSpPr/>
          <p:nvPr/>
        </p:nvSpPr>
        <p:spPr>
          <a:xfrm>
            <a:off x="533400" y="1745340"/>
            <a:ext cx="2651760" cy="9144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Informing purchases and adoptions</a:t>
            </a:r>
          </a:p>
        </p:txBody>
      </p:sp>
      <p:sp>
        <p:nvSpPr>
          <p:cNvPr id="7" name="Rectangle 6"/>
          <p:cNvSpPr/>
          <p:nvPr/>
        </p:nvSpPr>
        <p:spPr>
          <a:xfrm>
            <a:off x="533400" y="2827864"/>
            <a:ext cx="2651760" cy="9144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Working with previously purchased materials</a:t>
            </a:r>
          </a:p>
        </p:txBody>
      </p:sp>
      <p:sp>
        <p:nvSpPr>
          <p:cNvPr id="8" name="Rectangle 7"/>
          <p:cNvSpPr/>
          <p:nvPr/>
        </p:nvSpPr>
        <p:spPr>
          <a:xfrm>
            <a:off x="533400" y="3910388"/>
            <a:ext cx="2651760" cy="9144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Reviewing teacher-developed materials and guiding their development</a:t>
            </a:r>
          </a:p>
        </p:txBody>
      </p:sp>
      <p:sp>
        <p:nvSpPr>
          <p:cNvPr id="9" name="Rectangle 8"/>
          <p:cNvSpPr/>
          <p:nvPr/>
        </p:nvSpPr>
        <p:spPr>
          <a:xfrm>
            <a:off x="533400" y="4992911"/>
            <a:ext cx="2651760" cy="9144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As a tool for professional development</a:t>
            </a:r>
          </a:p>
        </p:txBody>
      </p:sp>
      <p:sp>
        <p:nvSpPr>
          <p:cNvPr id="10" name="Rectangle 9"/>
          <p:cNvSpPr/>
          <p:nvPr/>
        </p:nvSpPr>
        <p:spPr>
          <a:xfrm>
            <a:off x="3322320" y="1240186"/>
            <a:ext cx="5212080" cy="369332"/>
          </a:xfrm>
          <a:prstGeom prst="rect">
            <a:avLst/>
          </a:prstGeom>
          <a:solidFill>
            <a:schemeClr val="bg1">
              <a:lumMod val="75000"/>
            </a:schemeClr>
          </a:solidFill>
        </p:spPr>
        <p:txBody>
          <a:bodyPr wrap="square">
            <a:spAutoFit/>
          </a:bodyPr>
          <a:lstStyle/>
          <a:p>
            <a:r>
              <a:rPr lang="en-US" b="1" dirty="0"/>
              <a:t>What States, Districts and Teachers Can Do</a:t>
            </a:r>
          </a:p>
        </p:txBody>
      </p:sp>
      <p:sp>
        <p:nvSpPr>
          <p:cNvPr id="13" name="Rectangle 12"/>
          <p:cNvSpPr/>
          <p:nvPr/>
        </p:nvSpPr>
        <p:spPr>
          <a:xfrm>
            <a:off x="3322320" y="1745340"/>
            <a:ext cx="521208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Ensure that instructional resource purchasing criteria and decisions are aligned to the Publishers’ Criteria.</a:t>
            </a:r>
          </a:p>
        </p:txBody>
      </p:sp>
      <p:sp>
        <p:nvSpPr>
          <p:cNvPr id="14" name="Rectangle 13"/>
          <p:cNvSpPr/>
          <p:nvPr/>
        </p:nvSpPr>
        <p:spPr>
          <a:xfrm>
            <a:off x="3322320" y="2827864"/>
            <a:ext cx="521208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Use the Publishers’ Criteria to review existing materials and adjust to improve alignment (remove or supplement).</a:t>
            </a:r>
          </a:p>
        </p:txBody>
      </p:sp>
      <p:sp>
        <p:nvSpPr>
          <p:cNvPr id="15" name="Rectangle 14"/>
          <p:cNvSpPr/>
          <p:nvPr/>
        </p:nvSpPr>
        <p:spPr>
          <a:xfrm>
            <a:off x="3322320" y="3910388"/>
            <a:ext cx="521208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Use the Publishers’ Criteria to support teachers in developing materials and ensure that teacher-developed resources are aligned.</a:t>
            </a:r>
          </a:p>
        </p:txBody>
      </p:sp>
      <p:sp>
        <p:nvSpPr>
          <p:cNvPr id="16" name="Rectangle 15"/>
          <p:cNvSpPr/>
          <p:nvPr/>
        </p:nvSpPr>
        <p:spPr>
          <a:xfrm>
            <a:off x="3322320" y="4992911"/>
            <a:ext cx="521208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Share the Publishers’ Criteria with teachers and use it to support teacher understanding of the standards.</a:t>
            </a:r>
          </a:p>
        </p:txBody>
      </p:sp>
      <p:sp>
        <p:nvSpPr>
          <p:cNvPr id="18" name="Rectangle 17"/>
          <p:cNvSpPr/>
          <p:nvPr/>
        </p:nvSpPr>
        <p:spPr>
          <a:xfrm>
            <a:off x="533400" y="1240186"/>
            <a:ext cx="2651760" cy="369332"/>
          </a:xfrm>
          <a:prstGeom prst="rect">
            <a:avLst/>
          </a:prstGeom>
          <a:solidFill>
            <a:schemeClr val="bg1">
              <a:lumMod val="75000"/>
            </a:schemeClr>
          </a:solidFill>
        </p:spPr>
        <p:txBody>
          <a:bodyPr wrap="square">
            <a:spAutoFit/>
          </a:bodyPr>
          <a:lstStyle/>
          <a:p>
            <a:r>
              <a:rPr lang="en-US" b="1" dirty="0"/>
              <a:t>Use Cases</a:t>
            </a:r>
          </a:p>
        </p:txBody>
      </p:sp>
    </p:spTree>
    <p:extLst>
      <p:ext uri="{BB962C8B-B14F-4D97-AF65-F5344CB8AC3E}">
        <p14:creationId xmlns:p14="http://schemas.microsoft.com/office/powerpoint/2010/main" val="217077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of the K-8 and High School Publishers’ Criteria for Mathematics</a:t>
            </a:r>
          </a:p>
        </p:txBody>
      </p:sp>
      <p:sp>
        <p:nvSpPr>
          <p:cNvPr id="7" name="TextBox 6"/>
          <p:cNvSpPr txBox="1"/>
          <p:nvPr/>
        </p:nvSpPr>
        <p:spPr>
          <a:xfrm>
            <a:off x="4354286" y="2275367"/>
            <a:ext cx="4709032" cy="3416320"/>
          </a:xfrm>
          <a:prstGeom prst="rect">
            <a:avLst/>
          </a:prstGeom>
          <a:noFill/>
        </p:spPr>
        <p:txBody>
          <a:bodyPr wrap="square" rtlCol="0">
            <a:spAutoFit/>
          </a:bodyPr>
          <a:lstStyle/>
          <a:p>
            <a:r>
              <a:rPr lang="en-US" sz="2000" b="1" dirty="0"/>
              <a:t>	</a:t>
            </a:r>
            <a:r>
              <a:rPr lang="en-US" sz="2000" b="1" dirty="0">
                <a:latin typeface="Lucida Sans" panose="020B0602030504020204" pitchFamily="34" charset="0"/>
              </a:rPr>
              <a:t>		Available at: </a:t>
            </a:r>
          </a:p>
          <a:p>
            <a:endParaRPr lang="en-US" sz="2000" b="1" dirty="0">
              <a:latin typeface="Lucida Sans" panose="020B0602030504020204" pitchFamily="34" charset="0"/>
              <a:hlinkClick r:id="rId3"/>
            </a:endParaRPr>
          </a:p>
          <a:p>
            <a:r>
              <a:rPr lang="en-US" sz="1600" dirty="0">
                <a:latin typeface="Lucida Sans" panose="020B0602030504020204" pitchFamily="34" charset="0"/>
                <a:hlinkClick r:id="rId4"/>
              </a:rPr>
              <a:t>www.achievethecore.org/publisherscriteria</a:t>
            </a:r>
            <a:endParaRPr lang="en-US" sz="1600" dirty="0">
              <a:latin typeface="Lucida Sans" panose="020B0602030504020204" pitchFamily="34" charset="0"/>
            </a:endParaRPr>
          </a:p>
          <a:p>
            <a:endParaRPr lang="en-US" sz="2000" dirty="0">
              <a:latin typeface="Lucida Sans" panose="020B0602030504020204" pitchFamily="34" charset="0"/>
              <a:hlinkClick r:id="rId3"/>
            </a:endParaRPr>
          </a:p>
          <a:p>
            <a:r>
              <a:rPr lang="en-US" sz="1600" dirty="0">
                <a:latin typeface="Lucida Sans" panose="020B0602030504020204" pitchFamily="34" charset="0"/>
              </a:rPr>
              <a:t>and</a:t>
            </a:r>
          </a:p>
          <a:p>
            <a:endParaRPr lang="en-US" sz="2000" dirty="0">
              <a:latin typeface="Lucida Sans" panose="020B0602030504020204" pitchFamily="34" charset="0"/>
              <a:hlinkClick r:id="rId3"/>
            </a:endParaRPr>
          </a:p>
          <a:p>
            <a:r>
              <a:rPr lang="en-US" sz="1600" dirty="0">
                <a:latin typeface="Lucida Sans" panose="020B0602030504020204" pitchFamily="34" charset="0"/>
                <a:hlinkClick r:id="rId3"/>
              </a:rPr>
              <a:t>www.corestandards.org/resources</a:t>
            </a:r>
            <a:endParaRPr lang="en-US" sz="1600" dirty="0">
              <a:latin typeface="Lucida Sans" panose="020B0602030504020204" pitchFamily="34" charset="0"/>
            </a:endParaRPr>
          </a:p>
          <a:p>
            <a:endParaRPr lang="en-US" sz="2000" b="1" dirty="0"/>
          </a:p>
          <a:p>
            <a:endParaRPr lang="en-US" sz="2000" dirty="0"/>
          </a:p>
          <a:p>
            <a:endParaRPr lang="en-US" sz="2000" dirty="0"/>
          </a:p>
          <a:p>
            <a:endParaRPr lang="en-US" sz="20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17639"/>
            <a:ext cx="2677481" cy="3676876"/>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2275367"/>
            <a:ext cx="2677886" cy="3632903"/>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0708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Use Cases for the Publishers’ Criteria</a:t>
            </a:r>
          </a:p>
        </p:txBody>
      </p:sp>
      <p:sp>
        <p:nvSpPr>
          <p:cNvPr id="10" name="Content Placeholder 2"/>
          <p:cNvSpPr>
            <a:spLocks noGrp="1"/>
          </p:cNvSpPr>
          <p:nvPr>
            <p:ph idx="1"/>
          </p:nvPr>
        </p:nvSpPr>
        <p:spPr>
          <a:xfrm>
            <a:off x="457200" y="1295400"/>
            <a:ext cx="8229600" cy="4800600"/>
          </a:xfrm>
        </p:spPr>
        <p:txBody>
          <a:bodyPr/>
          <a:lstStyle/>
          <a:p>
            <a:pPr marL="336550" lvl="0" indent="-336550" fontAlgn="base">
              <a:spcBef>
                <a:spcPct val="0"/>
              </a:spcBef>
              <a:spcAft>
                <a:spcPct val="0"/>
              </a:spcAft>
              <a:buFontTx/>
              <a:buChar char="•"/>
            </a:pPr>
            <a:r>
              <a:rPr lang="en-US" dirty="0">
                <a:solidFill>
                  <a:schemeClr val="tx1"/>
                </a:solidFill>
                <a:ea typeface="Calibri" pitchFamily="34" charset="0"/>
                <a:cs typeface="Times New Roman" pitchFamily="18" charset="0"/>
              </a:rPr>
              <a:t>Guidance for publishers, district personnel, and educators; both </a:t>
            </a:r>
            <a:r>
              <a:rPr lang="en-US" i="1" dirty="0">
                <a:solidFill>
                  <a:schemeClr val="tx1"/>
                </a:solidFill>
                <a:ea typeface="Calibri" pitchFamily="34" charset="0"/>
                <a:cs typeface="Times New Roman" pitchFamily="18" charset="0"/>
              </a:rPr>
              <a:t>producers </a:t>
            </a:r>
            <a:r>
              <a:rPr lang="en-US" i="1" u="sng" dirty="0">
                <a:solidFill>
                  <a:schemeClr val="tx1"/>
                </a:solidFill>
                <a:ea typeface="Calibri" pitchFamily="34" charset="0"/>
                <a:cs typeface="Times New Roman" pitchFamily="18" charset="0"/>
              </a:rPr>
              <a:t>and</a:t>
            </a:r>
            <a:r>
              <a:rPr lang="en-US" i="1" dirty="0">
                <a:solidFill>
                  <a:schemeClr val="tx1"/>
                </a:solidFill>
                <a:ea typeface="Calibri" pitchFamily="34" charset="0"/>
                <a:cs typeface="Times New Roman" pitchFamily="18" charset="0"/>
              </a:rPr>
              <a:t> consumers </a:t>
            </a:r>
            <a:r>
              <a:rPr lang="en-US" dirty="0">
                <a:solidFill>
                  <a:schemeClr val="tx1"/>
                </a:solidFill>
                <a:ea typeface="Calibri" pitchFamily="34" charset="0"/>
                <a:cs typeface="Times New Roman" pitchFamily="18" charset="0"/>
              </a:rPr>
              <a:t>of materials</a:t>
            </a:r>
          </a:p>
          <a:p>
            <a:pPr marL="336550" lvl="0" indent="-336550" fontAlgn="base">
              <a:spcBef>
                <a:spcPct val="0"/>
              </a:spcBef>
              <a:spcAft>
                <a:spcPct val="0"/>
              </a:spcAft>
              <a:buFontTx/>
              <a:buChar char="•"/>
            </a:pPr>
            <a:endParaRPr lang="en-US" dirty="0">
              <a:solidFill>
                <a:schemeClr val="tx1"/>
              </a:solidFill>
              <a:ea typeface="Calibri" pitchFamily="34" charset="0"/>
              <a:cs typeface="Times New Roman" pitchFamily="18" charset="0"/>
            </a:endParaRPr>
          </a:p>
          <a:p>
            <a:pPr marL="1079500" lvl="1" indent="-336550" fontAlgn="base">
              <a:spcBef>
                <a:spcPct val="0"/>
              </a:spcBef>
              <a:spcAft>
                <a:spcPct val="0"/>
              </a:spcAft>
              <a:buFontTx/>
              <a:buChar char="•"/>
            </a:pPr>
            <a:r>
              <a:rPr lang="en-US" dirty="0">
                <a:solidFill>
                  <a:schemeClr val="tx1"/>
                </a:solidFill>
                <a:ea typeface="Calibri" pitchFamily="34" charset="0"/>
                <a:cs typeface="Times New Roman" pitchFamily="18" charset="0"/>
              </a:rPr>
              <a:t>Informing purchases and adoptions</a:t>
            </a:r>
          </a:p>
          <a:p>
            <a:pPr lvl="1" indent="0" fontAlgn="base">
              <a:spcBef>
                <a:spcPct val="0"/>
              </a:spcBef>
              <a:spcAft>
                <a:spcPct val="0"/>
              </a:spcAft>
              <a:buNone/>
            </a:pPr>
            <a:endParaRPr lang="en-US" dirty="0">
              <a:solidFill>
                <a:schemeClr val="tx1"/>
              </a:solidFill>
              <a:cs typeface="Arial" pitchFamily="34" charset="0"/>
            </a:endParaRPr>
          </a:p>
          <a:p>
            <a:pPr marL="1079500" lvl="1" indent="-336550" eaLnBrk="0" fontAlgn="base" hangingPunct="0">
              <a:spcBef>
                <a:spcPct val="0"/>
              </a:spcBef>
              <a:spcAft>
                <a:spcPct val="0"/>
              </a:spcAft>
              <a:buFontTx/>
              <a:buChar char="•"/>
            </a:pPr>
            <a:r>
              <a:rPr lang="en-US" dirty="0">
                <a:solidFill>
                  <a:schemeClr val="tx1"/>
                </a:solidFill>
                <a:ea typeface="Calibri" pitchFamily="34" charset="0"/>
                <a:cs typeface="Times New Roman" pitchFamily="18" charset="0"/>
              </a:rPr>
              <a:t>Working with previously purchased materials </a:t>
            </a:r>
            <a:endParaRPr lang="en-US" sz="700" dirty="0">
              <a:solidFill>
                <a:schemeClr val="tx1"/>
              </a:solidFill>
              <a:cs typeface="Arial" pitchFamily="34" charset="0"/>
            </a:endParaRPr>
          </a:p>
          <a:p>
            <a:pPr marL="1079500" lvl="1" indent="-336550" eaLnBrk="0" fontAlgn="base" hangingPunct="0">
              <a:spcBef>
                <a:spcPct val="0"/>
              </a:spcBef>
              <a:spcAft>
                <a:spcPct val="0"/>
              </a:spcAft>
              <a:buFontTx/>
              <a:buChar char="•"/>
            </a:pPr>
            <a:endParaRPr lang="en-US" dirty="0">
              <a:solidFill>
                <a:schemeClr val="tx1"/>
              </a:solidFill>
              <a:ea typeface="Calibri" pitchFamily="34" charset="0"/>
              <a:cs typeface="Times New Roman" pitchFamily="18" charset="0"/>
            </a:endParaRPr>
          </a:p>
          <a:p>
            <a:pPr marL="1079500" lvl="1" indent="-336550" eaLnBrk="0" fontAlgn="base" hangingPunct="0">
              <a:spcBef>
                <a:spcPct val="0"/>
              </a:spcBef>
              <a:spcAft>
                <a:spcPct val="0"/>
              </a:spcAft>
              <a:buFontTx/>
              <a:buChar char="•"/>
            </a:pPr>
            <a:r>
              <a:rPr lang="en-US" dirty="0">
                <a:solidFill>
                  <a:schemeClr val="tx1"/>
                </a:solidFill>
                <a:ea typeface="Calibri" pitchFamily="34" charset="0"/>
                <a:cs typeface="Times New Roman" pitchFamily="18" charset="0"/>
              </a:rPr>
              <a:t>Guiding the development of materials </a:t>
            </a:r>
            <a:endParaRPr lang="en-US" sz="700" dirty="0">
              <a:solidFill>
                <a:schemeClr val="tx1"/>
              </a:solidFill>
              <a:cs typeface="Arial" pitchFamily="34" charset="0"/>
            </a:endParaRPr>
          </a:p>
          <a:p>
            <a:pPr marL="1079500" lvl="1" indent="-336550" eaLnBrk="0" fontAlgn="base" hangingPunct="0">
              <a:spcBef>
                <a:spcPct val="0"/>
              </a:spcBef>
              <a:spcAft>
                <a:spcPct val="0"/>
              </a:spcAft>
              <a:buFontTx/>
              <a:buChar char="•"/>
            </a:pPr>
            <a:endParaRPr lang="en-US" dirty="0">
              <a:solidFill>
                <a:schemeClr val="tx1"/>
              </a:solidFill>
              <a:ea typeface="Calibri" pitchFamily="34" charset="0"/>
              <a:cs typeface="Times New Roman" pitchFamily="18" charset="0"/>
            </a:endParaRPr>
          </a:p>
          <a:p>
            <a:pPr marL="1079500" lvl="1" indent="-336550" eaLnBrk="0" fontAlgn="base" hangingPunct="0">
              <a:spcBef>
                <a:spcPct val="0"/>
              </a:spcBef>
              <a:spcAft>
                <a:spcPct val="0"/>
              </a:spcAft>
              <a:buFontTx/>
              <a:buChar char="•"/>
            </a:pPr>
            <a:r>
              <a:rPr lang="en-US" dirty="0">
                <a:solidFill>
                  <a:schemeClr val="tx1"/>
                </a:solidFill>
                <a:ea typeface="Calibri" pitchFamily="34" charset="0"/>
                <a:cs typeface="Times New Roman" pitchFamily="18" charset="0"/>
              </a:rPr>
              <a:t>As a tool for professional development </a:t>
            </a:r>
          </a:p>
          <a:p>
            <a:endParaRPr lang="en-US" dirty="0"/>
          </a:p>
        </p:txBody>
      </p:sp>
    </p:spTree>
    <p:extLst>
      <p:ext uri="{BB962C8B-B14F-4D97-AF65-F5344CB8AC3E}">
        <p14:creationId xmlns:p14="http://schemas.microsoft.com/office/powerpoint/2010/main" val="393409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Discussing the Criteria</a:t>
            </a:r>
          </a:p>
        </p:txBody>
      </p:sp>
      <p:sp>
        <p:nvSpPr>
          <p:cNvPr id="5" name="Text Placeholder 4"/>
          <p:cNvSpPr>
            <a:spLocks noGrp="1"/>
          </p:cNvSpPr>
          <p:nvPr>
            <p:ph type="body" idx="1"/>
          </p:nvPr>
        </p:nvSpPr>
        <p:spPr>
          <a:xfrm>
            <a:off x="457200" y="1401083"/>
            <a:ext cx="4040188" cy="639762"/>
          </a:xfrm>
        </p:spPr>
        <p:txBody>
          <a:bodyPr/>
          <a:lstStyle/>
          <a:p>
            <a:r>
              <a:rPr lang="en-US" dirty="0"/>
              <a:t>K-8 Publishers’ Criteria</a:t>
            </a:r>
          </a:p>
        </p:txBody>
      </p:sp>
      <p:sp>
        <p:nvSpPr>
          <p:cNvPr id="6" name="Content Placeholder 5"/>
          <p:cNvSpPr>
            <a:spLocks noGrp="1"/>
          </p:cNvSpPr>
          <p:nvPr>
            <p:ph sz="half" idx="2"/>
          </p:nvPr>
        </p:nvSpPr>
        <p:spPr/>
        <p:txBody>
          <a:bodyPr>
            <a:normAutofit fontScale="77500" lnSpcReduction="20000"/>
          </a:bodyPr>
          <a:lstStyle/>
          <a:p>
            <a:pPr marL="342900" indent="-342900">
              <a:buFont typeface="Arial" pitchFamily="34" charset="0"/>
              <a:buChar char="•"/>
            </a:pPr>
            <a:r>
              <a:rPr lang="en-US" dirty="0"/>
              <a:t>Includes comprehensive introduction to the Shifts</a:t>
            </a:r>
          </a:p>
          <a:p>
            <a:pPr marL="342900" indent="-342900">
              <a:buFont typeface="Arial" pitchFamily="34" charset="0"/>
              <a:buChar char="•"/>
            </a:pPr>
            <a:r>
              <a:rPr lang="en-US" b="1" dirty="0">
                <a:solidFill>
                  <a:srgbClr val="FF0000"/>
                </a:solidFill>
              </a:rPr>
              <a:t>10 Criteria</a:t>
            </a:r>
            <a:r>
              <a:rPr lang="en-US" dirty="0"/>
              <a:t> for K-8 math materials</a:t>
            </a:r>
          </a:p>
          <a:p>
            <a:pPr marL="1085850" lvl="1" indent="-342900"/>
            <a:r>
              <a:rPr lang="en-US" dirty="0"/>
              <a:t>Criteria attend to the three Shifts and the incorporation of the Mathematical Practices into curricular materials</a:t>
            </a:r>
          </a:p>
          <a:p>
            <a:pPr marL="342900" indent="-342900">
              <a:buFont typeface="Arial" pitchFamily="34" charset="0"/>
              <a:buChar char="•"/>
            </a:pPr>
            <a:r>
              <a:rPr lang="en-US" dirty="0"/>
              <a:t>Indicators of quality, including comments about lesson structure, kinds of problems, and the visual design of materials</a:t>
            </a:r>
          </a:p>
          <a:p>
            <a:pPr marL="342900" indent="-342900">
              <a:buFont typeface="Arial" pitchFamily="34" charset="0"/>
              <a:buChar char="•"/>
            </a:pPr>
            <a:r>
              <a:rPr lang="en-US" dirty="0"/>
              <a:t>Appendix: </a:t>
            </a:r>
            <a:r>
              <a:rPr lang="en-US" b="1" dirty="0">
                <a:solidFill>
                  <a:srgbClr val="FF0000"/>
                </a:solidFill>
              </a:rPr>
              <a:t>The Structure is the Standards</a:t>
            </a:r>
          </a:p>
          <a:p>
            <a:pPr marL="342900" indent="-342900">
              <a:buFont typeface="Arial" pitchFamily="34" charset="0"/>
              <a:buChar char="•"/>
            </a:pPr>
            <a:endParaRPr lang="en-US" dirty="0"/>
          </a:p>
        </p:txBody>
      </p:sp>
      <p:sp>
        <p:nvSpPr>
          <p:cNvPr id="7" name="Text Placeholder 6"/>
          <p:cNvSpPr>
            <a:spLocks noGrp="1"/>
          </p:cNvSpPr>
          <p:nvPr>
            <p:ph type="body" sz="quarter" idx="3"/>
          </p:nvPr>
        </p:nvSpPr>
        <p:spPr>
          <a:xfrm>
            <a:off x="4645025" y="1401083"/>
            <a:ext cx="4041775" cy="639762"/>
          </a:xfrm>
        </p:spPr>
        <p:txBody>
          <a:bodyPr/>
          <a:lstStyle/>
          <a:p>
            <a:r>
              <a:rPr lang="en-US" dirty="0"/>
              <a:t>HS Publishers’ Criteria</a:t>
            </a:r>
          </a:p>
        </p:txBody>
      </p:sp>
      <p:sp>
        <p:nvSpPr>
          <p:cNvPr id="8" name="Content Placeholder 7"/>
          <p:cNvSpPr>
            <a:spLocks noGrp="1"/>
          </p:cNvSpPr>
          <p:nvPr>
            <p:ph sz="quarter" idx="4"/>
          </p:nvPr>
        </p:nvSpPr>
        <p:spPr/>
        <p:txBody>
          <a:bodyPr>
            <a:normAutofit fontScale="77500" lnSpcReduction="20000"/>
          </a:bodyPr>
          <a:lstStyle/>
          <a:p>
            <a:pPr marL="342900" indent="-342900">
              <a:buFont typeface="Arial" pitchFamily="34" charset="0"/>
              <a:buChar char="•"/>
            </a:pPr>
            <a:r>
              <a:rPr lang="en-US" dirty="0"/>
              <a:t>Includes comprehensive introduction to the Shifts</a:t>
            </a:r>
          </a:p>
          <a:p>
            <a:pPr marL="342900" indent="-342900">
              <a:buFont typeface="Arial" pitchFamily="34" charset="0"/>
              <a:buChar char="•"/>
            </a:pPr>
            <a:r>
              <a:rPr lang="en-US" b="1" dirty="0">
                <a:solidFill>
                  <a:srgbClr val="FF0000"/>
                </a:solidFill>
              </a:rPr>
              <a:t>8 Criteria </a:t>
            </a:r>
            <a:r>
              <a:rPr lang="en-US" dirty="0"/>
              <a:t>for HS math materials</a:t>
            </a:r>
          </a:p>
          <a:p>
            <a:pPr marL="1085850" lvl="1" indent="-342900"/>
            <a:r>
              <a:rPr lang="en-US" dirty="0"/>
              <a:t>Criteria attend to the three Shifts and the incorporation of the Mathematical Practices into curricular materials</a:t>
            </a:r>
          </a:p>
          <a:p>
            <a:pPr marL="342900" indent="-342900">
              <a:buFont typeface="Arial" pitchFamily="34" charset="0"/>
              <a:buChar char="•"/>
            </a:pPr>
            <a:r>
              <a:rPr lang="en-US" dirty="0"/>
              <a:t>Indicators of quality, including comments about lesson structure, kinds of problems, and the visual design of materials</a:t>
            </a:r>
          </a:p>
          <a:p>
            <a:pPr marL="342900" indent="-342900">
              <a:buFont typeface="Arial" pitchFamily="34" charset="0"/>
              <a:buChar char="•"/>
            </a:pPr>
            <a:r>
              <a:rPr lang="en-US" dirty="0"/>
              <a:t>Appendix: </a:t>
            </a:r>
            <a:r>
              <a:rPr lang="en-US" b="1" dirty="0">
                <a:solidFill>
                  <a:srgbClr val="FF0000"/>
                </a:solidFill>
              </a:rPr>
              <a:t>Lasting Achievements in K-8</a:t>
            </a:r>
          </a:p>
          <a:p>
            <a:endParaRPr lang="en-US" dirty="0"/>
          </a:p>
        </p:txBody>
      </p:sp>
    </p:spTree>
    <p:extLst>
      <p:ext uri="{BB962C8B-B14F-4D97-AF65-F5344CB8AC3E}">
        <p14:creationId xmlns:p14="http://schemas.microsoft.com/office/powerpoint/2010/main" val="1388882117"/>
      </p:ext>
    </p:extLst>
  </p:cSld>
  <p:clrMapOvr>
    <a:masterClrMapping/>
  </p:clrMapOvr>
</p:sld>
</file>

<file path=ppt/theme/theme1.xml><?xml version="1.0" encoding="utf-8"?>
<a:theme xmlns:a="http://schemas.openxmlformats.org/drawingml/2006/main" name="SAP-ATC-PPT-Template-compressed (1)">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SAP-ATC-PPT-Template-compressed (1)</Template>
  <TotalTime>6396</TotalTime>
  <Words>11590</Words>
  <Application>Microsoft Office PowerPoint</Application>
  <PresentationFormat>On-screen Show (4:3)</PresentationFormat>
  <Paragraphs>893</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Century Gothic</vt:lpstr>
      <vt:lpstr>Lucida Sans</vt:lpstr>
      <vt:lpstr>Times New Roman</vt:lpstr>
      <vt:lpstr>Wingdings</vt:lpstr>
      <vt:lpstr>SAP-ATC-PPT-Template-compressed (1)</vt:lpstr>
      <vt:lpstr>Publishers’ Criteria for Common Core State Standards for Mathematics</vt:lpstr>
      <vt:lpstr>Objectives</vt:lpstr>
      <vt:lpstr>The Three Shifts in Mathematics</vt:lpstr>
      <vt:lpstr>PowerPoint Presentation</vt:lpstr>
      <vt:lpstr>Some Old Ways of Doing Business (1 of 2)</vt:lpstr>
      <vt:lpstr>Some Old Ways of Doing Business (2 of 2)</vt:lpstr>
      <vt:lpstr>Overview of the K-8 and High School Publishers’ Criteria for Mathematics</vt:lpstr>
      <vt:lpstr>Use Cases for the Publishers’ Criteria</vt:lpstr>
      <vt:lpstr>Discussing the Criteria</vt:lpstr>
      <vt:lpstr>Criteria for Focus</vt:lpstr>
      <vt:lpstr>Criterion 1:  Focus on Major Work: In any single grade, students and teachers using the materials as designed spend the large majority of their time on the major work of each grade. </vt:lpstr>
      <vt:lpstr>Progress to Algebra in Grades K-8</vt:lpstr>
      <vt:lpstr>Criterion 2: Focus in Early Grades:  Materials do not assess any of the topics in Table 2 before the grade level indicated. </vt:lpstr>
      <vt:lpstr>Criterion 3:  Focus and Coherence through Supporting Work: Supporting content enhances focus and coherence simultaneously by engaging students in the major work of the grade. </vt:lpstr>
      <vt:lpstr>Criteria for Focus</vt:lpstr>
      <vt:lpstr>High School Publishers’ Criteria for CCSSM</vt:lpstr>
      <vt:lpstr>PowerPoint Presentation</vt:lpstr>
      <vt:lpstr>Engaging with the Criteria</vt:lpstr>
      <vt:lpstr>Publishers’ Criterion 1: Focus on Major Work –  In any single grade, students and teachers using the materials as designed spend the large majority of their time on the major work of the grade.</vt:lpstr>
      <vt:lpstr>Publishers’ Criterion 1: Focus on Major Work –  In any single grade, students and teachers using the materials as designed spend the large majority of their time on the major work of the grade.</vt:lpstr>
      <vt:lpstr>Publishers’ Criterion 2: Focus in Early Grades –  Materials do not assess any of the topics in Table 2 before the indicated grade.</vt:lpstr>
      <vt:lpstr>Publishers’ Criterion 2: Focus in Early Grades –  Materials do not assess any of the topics in Table 2 before the indicated grade.</vt:lpstr>
      <vt:lpstr>Publishers’ Criterion 3: Focus and Coherence Through Supporting Work – Supporting content enhances focus and coherence simultaneously by engaging students in the major work of the grade.</vt:lpstr>
      <vt:lpstr>Publishers’ Criterion 3: Focus and Coherence Through Supporting Work – Supporting content enhances focus and coherence simultaneously by engaging students in the major work of the grade.</vt:lpstr>
      <vt:lpstr>Rigor and Balance  (Criterion #4 in K-8 and #2 in HS)</vt:lpstr>
      <vt:lpstr>Which aspect of rigor is expected when?</vt:lpstr>
      <vt:lpstr>Additional Aspects of the Rigor and Balance Criterion </vt:lpstr>
      <vt:lpstr>The three legged stool</vt:lpstr>
      <vt:lpstr>Frequently Asked Questions</vt:lpstr>
      <vt:lpstr>Engaging with the Criteria</vt:lpstr>
      <vt:lpstr>Publishers’ Criterion 4: Rigor and Balance – Materials and tools reflect the balances in the Standards and help students meet the Standards’ rigorous expectations (conceptual understanding, procedural skill and fluency, and application).</vt:lpstr>
      <vt:lpstr>Publishers’ Criterion 4: Rigor and Balance – Materials and tools reflect the balances in the Standards and help students meet the Standards’ rigorous expectations (conceptual understanding, procedural skill and fluency, and application).</vt:lpstr>
      <vt:lpstr>Criterion 5: Consistent Progressions</vt:lpstr>
      <vt:lpstr>Criterion 6: Coherent Connections</vt:lpstr>
      <vt:lpstr>Engaging with the Criteria</vt:lpstr>
      <vt:lpstr>Publishers’ Criterion 5: Consistent Progressions – Materials are consistent with the progressions in the Standards.</vt:lpstr>
      <vt:lpstr>Publishers’ Criterion 5: Consistent Progressions – Materials are consistent with the progressions in the Standards.</vt:lpstr>
      <vt:lpstr>Publishers’ Criterion 6: Coherent Connections –  Materials foster coherence through connections at a single grade, where appropriate and where required by the Standards.</vt:lpstr>
      <vt:lpstr>Publishers’ Criterion 6: Coherent Connections –  Materials foster coherence through connections at a single grade, where appropriate and where required by the Standards.</vt:lpstr>
      <vt:lpstr>Criterion 7: Practice-Content Connections</vt:lpstr>
      <vt:lpstr>Criterion 7: Practice-Content Connections</vt:lpstr>
      <vt:lpstr>Criterion 7: Practice-Content Connections</vt:lpstr>
      <vt:lpstr>Criterion 8: Focus and Coherence via Practice Standards</vt:lpstr>
      <vt:lpstr>Criterion 8: Focus and Coherence via Practice Standards</vt:lpstr>
      <vt:lpstr>Criterion 9: Careful attention to Each Practice Standard </vt:lpstr>
      <vt:lpstr>Criterion 9: Careful attention to Each Practice Standard </vt:lpstr>
      <vt:lpstr>Criterion 9: Careful attention to Each Practice Standard </vt:lpstr>
      <vt:lpstr>Criterion 10: Emphasis on Mathematical Reasoning</vt:lpstr>
      <vt:lpstr>Engaging with the Criteria</vt:lpstr>
      <vt:lpstr>Publishers’ Criterion 7: Practice-Content Connections – Materials meaningfully connect content standards and practice standards.</vt:lpstr>
      <vt:lpstr>Publishers’ Criterion 7: Practice-Content Connections – Materials meaningfully connect content standards and practice standards.</vt:lpstr>
      <vt:lpstr>Publishers’ Criterion 8: Focus and Coherence via Practice Standards – Materials promote focus and coherence by connecting practice standards with content that is emphasized in the Standards.</vt:lpstr>
      <vt:lpstr>Publishers’ Criterion 8: Focus and Coherence via Practice Standards – Materials promote focus and coherence by connecting practice standards with content that is emphasized in the Standards.</vt:lpstr>
      <vt:lpstr>Publishers’ Criterion 9: Careful attention to each practice standard – Materials attend to the full meaning of each practice standard.</vt:lpstr>
      <vt:lpstr>Publishers’ Criterion 9: Careful attention to each practice standard – Materials attend to the full meaning of each practice standard.</vt:lpstr>
      <vt:lpstr>Publishers’ Criterion 10: Emphasis on Mathematical Reasoning – Materials support the Standards’ emphasis on mathematical reasoning.</vt:lpstr>
      <vt:lpstr>Publishers’ Criterion 10: Emphasis on Mathematical Reasoning – Materials support the Standards’ emphasis on mathematical reasoning.</vt:lpstr>
      <vt:lpstr>Indicators of Quality (1 of 2)</vt:lpstr>
      <vt:lpstr>Indicators of Quality (2 of 2)</vt:lpstr>
      <vt:lpstr>Additional Elements of Publishers’ Criteria </vt:lpstr>
      <vt:lpstr>Instructional Materials Evaluation Tool</vt:lpstr>
      <vt:lpstr>Publishers’ Criteria for Mathematics:   Next Steps for Educators/Policy-makers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Czegledi</dc:creator>
  <cp:lastModifiedBy>Pascale Joseph</cp:lastModifiedBy>
  <cp:revision>64</cp:revision>
  <cp:lastPrinted>2013-12-05T18:14:54Z</cp:lastPrinted>
  <dcterms:created xsi:type="dcterms:W3CDTF">2014-03-20T15:55:49Z</dcterms:created>
  <dcterms:modified xsi:type="dcterms:W3CDTF">2020-01-23T19:19:06Z</dcterms:modified>
</cp:coreProperties>
</file>